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8"/>
  </p:notesMasterIdLst>
  <p:sldIdLst>
    <p:sldId id="256" r:id="rId2"/>
    <p:sldId id="303" r:id="rId3"/>
    <p:sldId id="304" r:id="rId4"/>
    <p:sldId id="305" r:id="rId5"/>
    <p:sldId id="259" r:id="rId6"/>
    <p:sldId id="298" r:id="rId7"/>
    <p:sldId id="297" r:id="rId8"/>
    <p:sldId id="262" r:id="rId9"/>
    <p:sldId id="271" r:id="rId10"/>
    <p:sldId id="299" r:id="rId11"/>
    <p:sldId id="301" r:id="rId12"/>
    <p:sldId id="300" r:id="rId13"/>
    <p:sldId id="309" r:id="rId14"/>
    <p:sldId id="306" r:id="rId15"/>
    <p:sldId id="311" r:id="rId16"/>
    <p:sldId id="308" r:id="rId17"/>
  </p:sldIdLst>
  <p:sldSz cx="9144000" cy="5143500" type="screen16x9"/>
  <p:notesSz cx="6858000" cy="9144000"/>
  <p:embeddedFontLst>
    <p:embeddedFont>
      <p:font typeface="Oxygen" panose="02000503000000000000" pitchFamily="2" charset="0"/>
      <p:regular r:id="rId19"/>
      <p:bold r:id="rId20"/>
    </p:embeddedFont>
    <p:embeddedFont>
      <p:font typeface="Staatliches" pitchFamily="2" charset="0"/>
      <p:regular r:id="rId21"/>
    </p:embeddedFont>
    <p:embeddedFont>
      <p:font typeface="等线" panose="02010600030101010101" pitchFamily="2" charset="-122"/>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A28EEA-2D7D-4700-BA9E-27D28BFEF1BD}" v="1" dt="2023-03-07T22:22:50.573"/>
  </p1510:revLst>
</p1510:revInfo>
</file>

<file path=ppt/tableStyles.xml><?xml version="1.0" encoding="utf-8"?>
<a:tblStyleLst xmlns:a="http://schemas.openxmlformats.org/drawingml/2006/main" def="{8F7B684A-9CBB-4BEB-83E5-74EF570561BB}">
  <a:tblStyle styleId="{8F7B684A-9CBB-4BEB-83E5-74EF570561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660"/>
  </p:normalViewPr>
  <p:slideViewPr>
    <p:cSldViewPr snapToGrid="0">
      <p:cViewPr varScale="1">
        <p:scale>
          <a:sx n="78" d="100"/>
          <a:sy n="78" d="100"/>
        </p:scale>
        <p:origin x="95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6e24bbbaaa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6e24bbbaaa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270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6e24bbbaaa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6e24bbbaaa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441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6e24bbbaaa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6e24bbbaaa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5823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6e24bbbaaa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6e24bbbaaa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657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6e24bbbaaa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6e24bbbaaa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757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6e24bbbaaa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6e24bbbaaa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659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6e24bbbaaa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6e24bbbaaa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581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bb7be621e_0_30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6bb7be621e_0_30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8482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bb7be621e_0_30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6bb7be621e_0_30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5503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bb7be621e_0_30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6bb7be621e_0_30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dirty="0"/>
          </a:p>
        </p:txBody>
      </p:sp>
    </p:spTree>
    <p:extLst>
      <p:ext uri="{BB962C8B-B14F-4D97-AF65-F5344CB8AC3E}">
        <p14:creationId xmlns:p14="http://schemas.microsoft.com/office/powerpoint/2010/main" val="2157481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bb7be621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bb7be621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bb7be621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bb7be621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94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bb7be621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bb7be621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47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6e24bbbaaa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6e24bbbaaa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77900" y="2088950"/>
            <a:ext cx="3432000" cy="1666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5200"/>
              <a:buNone/>
              <a:defRPr sz="5200">
                <a:solidFill>
                  <a:schemeClr val="accent1"/>
                </a:solidFill>
              </a:defRPr>
            </a:lvl2pPr>
            <a:lvl3pPr lvl="2">
              <a:spcBef>
                <a:spcPts val="0"/>
              </a:spcBef>
              <a:spcAft>
                <a:spcPts val="0"/>
              </a:spcAft>
              <a:buClr>
                <a:schemeClr val="accent1"/>
              </a:buClr>
              <a:buSzPts val="5200"/>
              <a:buNone/>
              <a:defRPr sz="5200">
                <a:solidFill>
                  <a:schemeClr val="accent1"/>
                </a:solidFill>
              </a:defRPr>
            </a:lvl3pPr>
            <a:lvl4pPr lvl="3">
              <a:spcBef>
                <a:spcPts val="0"/>
              </a:spcBef>
              <a:spcAft>
                <a:spcPts val="0"/>
              </a:spcAft>
              <a:buClr>
                <a:schemeClr val="accent1"/>
              </a:buClr>
              <a:buSzPts val="5200"/>
              <a:buNone/>
              <a:defRPr sz="5200">
                <a:solidFill>
                  <a:schemeClr val="accent1"/>
                </a:solidFill>
              </a:defRPr>
            </a:lvl4pPr>
            <a:lvl5pPr lvl="4">
              <a:spcBef>
                <a:spcPts val="0"/>
              </a:spcBef>
              <a:spcAft>
                <a:spcPts val="0"/>
              </a:spcAft>
              <a:buClr>
                <a:schemeClr val="accent1"/>
              </a:buClr>
              <a:buSzPts val="5200"/>
              <a:buNone/>
              <a:defRPr sz="5200">
                <a:solidFill>
                  <a:schemeClr val="accent1"/>
                </a:solidFill>
              </a:defRPr>
            </a:lvl5pPr>
            <a:lvl6pPr lvl="5">
              <a:spcBef>
                <a:spcPts val="0"/>
              </a:spcBef>
              <a:spcAft>
                <a:spcPts val="0"/>
              </a:spcAft>
              <a:buClr>
                <a:schemeClr val="accent1"/>
              </a:buClr>
              <a:buSzPts val="5200"/>
              <a:buNone/>
              <a:defRPr sz="5200">
                <a:solidFill>
                  <a:schemeClr val="accent1"/>
                </a:solidFill>
              </a:defRPr>
            </a:lvl6pPr>
            <a:lvl7pPr lvl="6">
              <a:spcBef>
                <a:spcPts val="0"/>
              </a:spcBef>
              <a:spcAft>
                <a:spcPts val="0"/>
              </a:spcAft>
              <a:buClr>
                <a:schemeClr val="accent1"/>
              </a:buClr>
              <a:buSzPts val="5200"/>
              <a:buNone/>
              <a:defRPr sz="5200">
                <a:solidFill>
                  <a:schemeClr val="accent1"/>
                </a:solidFill>
              </a:defRPr>
            </a:lvl7pPr>
            <a:lvl8pPr lvl="7">
              <a:spcBef>
                <a:spcPts val="0"/>
              </a:spcBef>
              <a:spcAft>
                <a:spcPts val="0"/>
              </a:spcAft>
              <a:buClr>
                <a:schemeClr val="accent1"/>
              </a:buClr>
              <a:buSzPts val="5200"/>
              <a:buNone/>
              <a:defRPr sz="5200">
                <a:solidFill>
                  <a:schemeClr val="accent1"/>
                </a:solidFill>
              </a:defRPr>
            </a:lvl8pPr>
            <a:lvl9pPr lvl="8">
              <a:spcBef>
                <a:spcPts val="0"/>
              </a:spcBef>
              <a:spcAft>
                <a:spcPts val="0"/>
              </a:spcAft>
              <a:buClr>
                <a:schemeClr val="accent1"/>
              </a:buClr>
              <a:buSzPts val="5200"/>
              <a:buNone/>
              <a:defRPr sz="5200">
                <a:solidFill>
                  <a:schemeClr val="accent1"/>
                </a:solidFill>
              </a:defRPr>
            </a:lvl9pPr>
          </a:lstStyle>
          <a:p>
            <a:endParaRPr/>
          </a:p>
        </p:txBody>
      </p:sp>
      <p:sp>
        <p:nvSpPr>
          <p:cNvPr id="10" name="Google Shape;10;p2"/>
          <p:cNvSpPr txBox="1">
            <a:spLocks noGrp="1"/>
          </p:cNvSpPr>
          <p:nvPr>
            <p:ph type="subTitle" idx="1"/>
          </p:nvPr>
        </p:nvSpPr>
        <p:spPr>
          <a:xfrm>
            <a:off x="5177900" y="3719525"/>
            <a:ext cx="3432000" cy="772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4"/>
              </a:buClr>
              <a:buSzPts val="1800"/>
              <a:buFont typeface="Oxygen"/>
              <a:buNone/>
              <a:defRPr>
                <a:solidFill>
                  <a:schemeClr val="accent4"/>
                </a:solidFill>
                <a:latin typeface="Oxygen"/>
                <a:ea typeface="Oxygen"/>
                <a:cs typeface="Oxygen"/>
                <a:sym typeface="Oxygen"/>
              </a:defRPr>
            </a:lvl1pPr>
            <a:lvl2pPr lvl="1">
              <a:lnSpc>
                <a:spcPct val="100000"/>
              </a:lnSpc>
              <a:spcBef>
                <a:spcPts val="0"/>
              </a:spcBef>
              <a:spcAft>
                <a:spcPts val="0"/>
              </a:spcAft>
              <a:buClr>
                <a:schemeClr val="accent4"/>
              </a:buClr>
              <a:buSzPts val="1800"/>
              <a:buNone/>
              <a:defRPr sz="1800">
                <a:solidFill>
                  <a:schemeClr val="accent4"/>
                </a:solidFill>
              </a:defRPr>
            </a:lvl2pPr>
            <a:lvl3pPr lvl="2">
              <a:lnSpc>
                <a:spcPct val="100000"/>
              </a:lnSpc>
              <a:spcBef>
                <a:spcPts val="0"/>
              </a:spcBef>
              <a:spcAft>
                <a:spcPts val="0"/>
              </a:spcAft>
              <a:buClr>
                <a:schemeClr val="accent4"/>
              </a:buClr>
              <a:buSzPts val="1800"/>
              <a:buNone/>
              <a:defRPr sz="1800">
                <a:solidFill>
                  <a:schemeClr val="accent4"/>
                </a:solidFill>
              </a:defRPr>
            </a:lvl3pPr>
            <a:lvl4pPr lvl="3">
              <a:lnSpc>
                <a:spcPct val="100000"/>
              </a:lnSpc>
              <a:spcBef>
                <a:spcPts val="0"/>
              </a:spcBef>
              <a:spcAft>
                <a:spcPts val="0"/>
              </a:spcAft>
              <a:buClr>
                <a:schemeClr val="accent4"/>
              </a:buClr>
              <a:buSzPts val="1800"/>
              <a:buNone/>
              <a:defRPr sz="1800">
                <a:solidFill>
                  <a:schemeClr val="accent4"/>
                </a:solidFill>
              </a:defRPr>
            </a:lvl4pPr>
            <a:lvl5pPr lvl="4">
              <a:lnSpc>
                <a:spcPct val="100000"/>
              </a:lnSpc>
              <a:spcBef>
                <a:spcPts val="0"/>
              </a:spcBef>
              <a:spcAft>
                <a:spcPts val="0"/>
              </a:spcAft>
              <a:buClr>
                <a:schemeClr val="accent4"/>
              </a:buClr>
              <a:buSzPts val="1800"/>
              <a:buNone/>
              <a:defRPr sz="1800">
                <a:solidFill>
                  <a:schemeClr val="accent4"/>
                </a:solidFill>
              </a:defRPr>
            </a:lvl5pPr>
            <a:lvl6pPr lvl="5">
              <a:lnSpc>
                <a:spcPct val="100000"/>
              </a:lnSpc>
              <a:spcBef>
                <a:spcPts val="0"/>
              </a:spcBef>
              <a:spcAft>
                <a:spcPts val="0"/>
              </a:spcAft>
              <a:buClr>
                <a:schemeClr val="accent4"/>
              </a:buClr>
              <a:buSzPts val="1800"/>
              <a:buNone/>
              <a:defRPr sz="1800">
                <a:solidFill>
                  <a:schemeClr val="accent4"/>
                </a:solidFill>
              </a:defRPr>
            </a:lvl6pPr>
            <a:lvl7pPr lvl="6">
              <a:lnSpc>
                <a:spcPct val="100000"/>
              </a:lnSpc>
              <a:spcBef>
                <a:spcPts val="0"/>
              </a:spcBef>
              <a:spcAft>
                <a:spcPts val="0"/>
              </a:spcAft>
              <a:buClr>
                <a:schemeClr val="accent4"/>
              </a:buClr>
              <a:buSzPts val="1800"/>
              <a:buNone/>
              <a:defRPr sz="1800">
                <a:solidFill>
                  <a:schemeClr val="accent4"/>
                </a:solidFill>
              </a:defRPr>
            </a:lvl7pPr>
            <a:lvl8pPr lvl="7">
              <a:lnSpc>
                <a:spcPct val="100000"/>
              </a:lnSpc>
              <a:spcBef>
                <a:spcPts val="0"/>
              </a:spcBef>
              <a:spcAft>
                <a:spcPts val="0"/>
              </a:spcAft>
              <a:buClr>
                <a:schemeClr val="accent4"/>
              </a:buClr>
              <a:buSzPts val="1800"/>
              <a:buNone/>
              <a:defRPr sz="1800">
                <a:solidFill>
                  <a:schemeClr val="accent4"/>
                </a:solidFill>
              </a:defRPr>
            </a:lvl8pPr>
            <a:lvl9pPr lvl="8">
              <a:lnSpc>
                <a:spcPct val="100000"/>
              </a:lnSpc>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p:nvPr/>
        </p:nvSpPr>
        <p:spPr>
          <a:xfrm rot="-5400000">
            <a:off x="-2201688" y="2201857"/>
            <a:ext cx="5151907" cy="748530"/>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6"/>
          <p:cNvSpPr/>
          <p:nvPr/>
        </p:nvSpPr>
        <p:spPr>
          <a:xfrm>
            <a:off x="6824329" y="6"/>
            <a:ext cx="2319625" cy="2292057"/>
          </a:xfrm>
          <a:custGeom>
            <a:avLst/>
            <a:gdLst/>
            <a:ahLst/>
            <a:cxnLst/>
            <a:rect l="l" t="t" r="r" b="b"/>
            <a:pathLst>
              <a:path w="62180" h="61441" extrusionOk="0">
                <a:moveTo>
                  <a:pt x="1" y="0"/>
                </a:moveTo>
                <a:cubicBezTo>
                  <a:pt x="3843" y="8483"/>
                  <a:pt x="12381" y="17218"/>
                  <a:pt x="21823" y="20317"/>
                </a:cubicBezTo>
                <a:cubicBezTo>
                  <a:pt x="24946" y="21342"/>
                  <a:pt x="27882" y="21656"/>
                  <a:pt x="30616" y="21656"/>
                </a:cubicBezTo>
                <a:cubicBezTo>
                  <a:pt x="34940" y="21656"/>
                  <a:pt x="38759" y="20870"/>
                  <a:pt x="42013" y="20870"/>
                </a:cubicBezTo>
                <a:cubicBezTo>
                  <a:pt x="44689" y="20870"/>
                  <a:pt x="46984" y="21401"/>
                  <a:pt x="48864" y="23337"/>
                </a:cubicBezTo>
                <a:cubicBezTo>
                  <a:pt x="55041" y="29693"/>
                  <a:pt x="46293" y="40450"/>
                  <a:pt x="50923" y="50654"/>
                </a:cubicBezTo>
                <a:cubicBezTo>
                  <a:pt x="52882" y="54969"/>
                  <a:pt x="56991" y="58649"/>
                  <a:pt x="62180" y="61441"/>
                </a:cubicBezTo>
                <a:lnTo>
                  <a:pt x="621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FFFFFF"/>
        </a:solidFill>
        <a:effectLst/>
      </p:bgPr>
    </p:bg>
    <p:spTree>
      <p:nvGrpSpPr>
        <p:cNvPr id="1" name="Shape 29"/>
        <p:cNvGrpSpPr/>
        <p:nvPr/>
      </p:nvGrpSpPr>
      <p:grpSpPr>
        <a:xfrm>
          <a:off x="0" y="0"/>
          <a:ext cx="0" cy="0"/>
          <a:chOff x="0" y="0"/>
          <a:chExt cx="0" cy="0"/>
        </a:xfrm>
      </p:grpSpPr>
      <p:sp>
        <p:nvSpPr>
          <p:cNvPr id="30" name="Google Shape;30;p7"/>
          <p:cNvSpPr/>
          <p:nvPr/>
        </p:nvSpPr>
        <p:spPr>
          <a:xfrm>
            <a:off x="0" y="25"/>
            <a:ext cx="10330359" cy="5252720"/>
          </a:xfrm>
          <a:custGeom>
            <a:avLst/>
            <a:gdLst/>
            <a:ahLst/>
            <a:cxnLst/>
            <a:rect l="l" t="t" r="r" b="b"/>
            <a:pathLst>
              <a:path w="91634" h="56032" extrusionOk="0">
                <a:moveTo>
                  <a:pt x="72944" y="1"/>
                </a:moveTo>
                <a:cubicBezTo>
                  <a:pt x="72918" y="2498"/>
                  <a:pt x="72485" y="4974"/>
                  <a:pt x="71661" y="7331"/>
                </a:cubicBezTo>
                <a:cubicBezTo>
                  <a:pt x="70744" y="10254"/>
                  <a:pt x="69211" y="12755"/>
                  <a:pt x="67255" y="14859"/>
                </a:cubicBezTo>
                <a:cubicBezTo>
                  <a:pt x="66600" y="15562"/>
                  <a:pt x="65903" y="16221"/>
                  <a:pt x="65164" y="16833"/>
                </a:cubicBezTo>
                <a:cubicBezTo>
                  <a:pt x="60546" y="20999"/>
                  <a:pt x="54750" y="22539"/>
                  <a:pt x="48672" y="24221"/>
                </a:cubicBezTo>
                <a:cubicBezTo>
                  <a:pt x="45986" y="24922"/>
                  <a:pt x="43442" y="27164"/>
                  <a:pt x="43174" y="30106"/>
                </a:cubicBezTo>
                <a:cubicBezTo>
                  <a:pt x="43004" y="31040"/>
                  <a:pt x="42902" y="31994"/>
                  <a:pt x="42828" y="32954"/>
                </a:cubicBezTo>
                <a:cubicBezTo>
                  <a:pt x="42756" y="33914"/>
                  <a:pt x="42712" y="34881"/>
                  <a:pt x="42657" y="35839"/>
                </a:cubicBezTo>
                <a:cubicBezTo>
                  <a:pt x="42434" y="39678"/>
                  <a:pt x="42021" y="43406"/>
                  <a:pt x="38897" y="46185"/>
                </a:cubicBezTo>
                <a:cubicBezTo>
                  <a:pt x="38232" y="46841"/>
                  <a:pt x="37496" y="47420"/>
                  <a:pt x="36702" y="47915"/>
                </a:cubicBezTo>
                <a:cubicBezTo>
                  <a:pt x="35887" y="48423"/>
                  <a:pt x="35018" y="48842"/>
                  <a:pt x="34113" y="49163"/>
                </a:cubicBezTo>
                <a:cubicBezTo>
                  <a:pt x="30754" y="50381"/>
                  <a:pt x="27301" y="50893"/>
                  <a:pt x="23833" y="50893"/>
                </a:cubicBezTo>
                <a:cubicBezTo>
                  <a:pt x="21316" y="50893"/>
                  <a:pt x="18792" y="50623"/>
                  <a:pt x="16290" y="50158"/>
                </a:cubicBezTo>
                <a:cubicBezTo>
                  <a:pt x="15346" y="49988"/>
                  <a:pt x="14408" y="49789"/>
                  <a:pt x="13474" y="49563"/>
                </a:cubicBezTo>
                <a:cubicBezTo>
                  <a:pt x="10677" y="48886"/>
                  <a:pt x="7922" y="47974"/>
                  <a:pt x="5240" y="46924"/>
                </a:cubicBezTo>
                <a:cubicBezTo>
                  <a:pt x="4339" y="46704"/>
                  <a:pt x="3440" y="46529"/>
                  <a:pt x="2545" y="46420"/>
                </a:cubicBezTo>
                <a:cubicBezTo>
                  <a:pt x="1915" y="46344"/>
                  <a:pt x="1286" y="46302"/>
                  <a:pt x="661" y="46302"/>
                </a:cubicBezTo>
                <a:cubicBezTo>
                  <a:pt x="441" y="46302"/>
                  <a:pt x="221" y="46308"/>
                  <a:pt x="2" y="46318"/>
                </a:cubicBezTo>
                <a:lnTo>
                  <a:pt x="0" y="56031"/>
                </a:lnTo>
                <a:lnTo>
                  <a:pt x="91634" y="56031"/>
                </a:lnTo>
                <a:lnTo>
                  <a:pt x="916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7"/>
          <p:cNvSpPr txBox="1">
            <a:spLocks noGrp="1"/>
          </p:cNvSpPr>
          <p:nvPr>
            <p:ph type="body" idx="1"/>
          </p:nvPr>
        </p:nvSpPr>
        <p:spPr>
          <a:xfrm>
            <a:off x="1207500" y="2279175"/>
            <a:ext cx="3357600" cy="23817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32" name="Google Shape;32;p7"/>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800"/>
              <a:buFont typeface="Staatliches"/>
              <a:buNone/>
              <a:defRPr>
                <a:latin typeface="Staatliches"/>
                <a:ea typeface="Staatliches"/>
                <a:cs typeface="Staatliches"/>
                <a:sym typeface="Staatliches"/>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771825" y="1828650"/>
            <a:ext cx="3227700" cy="2785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9"/>
          <p:cNvSpPr/>
          <p:nvPr/>
        </p:nvSpPr>
        <p:spPr>
          <a:xfrm rot="5400000">
            <a:off x="6279624" y="2283319"/>
            <a:ext cx="5151907" cy="576855"/>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six columns ">
  <p:cSld name="TITLE_AND_BODY_1_1_2">
    <p:bg>
      <p:bgPr>
        <a:solidFill>
          <a:srgbClr val="F3F3F3">
            <a:alpha val="16860"/>
          </a:srgbClr>
        </a:solidFill>
        <a:effectLst/>
      </p:bgPr>
    </p:bg>
    <p:spTree>
      <p:nvGrpSpPr>
        <p:cNvPr id="1" name="Shape 89"/>
        <p:cNvGrpSpPr/>
        <p:nvPr/>
      </p:nvGrpSpPr>
      <p:grpSpPr>
        <a:xfrm>
          <a:off x="0" y="0"/>
          <a:ext cx="0" cy="0"/>
          <a:chOff x="0" y="0"/>
          <a:chExt cx="0" cy="0"/>
        </a:xfrm>
      </p:grpSpPr>
      <p:sp>
        <p:nvSpPr>
          <p:cNvPr id="90" name="Google Shape;90;p20"/>
          <p:cNvSpPr txBox="1">
            <a:spLocks noGrp="1"/>
          </p:cNvSpPr>
          <p:nvPr>
            <p:ph type="title"/>
          </p:nvPr>
        </p:nvSpPr>
        <p:spPr>
          <a:xfrm>
            <a:off x="920125" y="3643200"/>
            <a:ext cx="20829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1" name="Google Shape;91;p20"/>
          <p:cNvSpPr txBox="1">
            <a:spLocks noGrp="1"/>
          </p:cNvSpPr>
          <p:nvPr>
            <p:ph type="subTitle" idx="1"/>
          </p:nvPr>
        </p:nvSpPr>
        <p:spPr>
          <a:xfrm>
            <a:off x="920125" y="3938737"/>
            <a:ext cx="20829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2" name="Google Shape;92;p20"/>
          <p:cNvSpPr txBox="1">
            <a:spLocks noGrp="1"/>
          </p:cNvSpPr>
          <p:nvPr>
            <p:ph type="title" idx="2"/>
          </p:nvPr>
        </p:nvSpPr>
        <p:spPr>
          <a:xfrm>
            <a:off x="3530550" y="3643200"/>
            <a:ext cx="20829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3" name="Google Shape;93;p20"/>
          <p:cNvSpPr txBox="1">
            <a:spLocks noGrp="1"/>
          </p:cNvSpPr>
          <p:nvPr>
            <p:ph type="subTitle" idx="3"/>
          </p:nvPr>
        </p:nvSpPr>
        <p:spPr>
          <a:xfrm>
            <a:off x="3530550" y="3938737"/>
            <a:ext cx="20829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4" name="Google Shape;94;p20"/>
          <p:cNvSpPr txBox="1">
            <a:spLocks noGrp="1"/>
          </p:cNvSpPr>
          <p:nvPr>
            <p:ph type="title" idx="4"/>
          </p:nvPr>
        </p:nvSpPr>
        <p:spPr>
          <a:xfrm>
            <a:off x="6140975" y="3643200"/>
            <a:ext cx="20829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5" name="Google Shape;95;p20"/>
          <p:cNvSpPr txBox="1">
            <a:spLocks noGrp="1"/>
          </p:cNvSpPr>
          <p:nvPr>
            <p:ph type="subTitle" idx="5"/>
          </p:nvPr>
        </p:nvSpPr>
        <p:spPr>
          <a:xfrm>
            <a:off x="6140975" y="3938737"/>
            <a:ext cx="20829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6" name="Google Shape;96;p20"/>
          <p:cNvSpPr txBox="1">
            <a:spLocks noGrp="1"/>
          </p:cNvSpPr>
          <p:nvPr>
            <p:ph type="title" idx="6"/>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7" name="Google Shape;97;p20"/>
          <p:cNvSpPr txBox="1">
            <a:spLocks noGrp="1"/>
          </p:cNvSpPr>
          <p:nvPr>
            <p:ph type="title" idx="7"/>
          </p:nvPr>
        </p:nvSpPr>
        <p:spPr>
          <a:xfrm>
            <a:off x="920125" y="1800250"/>
            <a:ext cx="20829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8" name="Google Shape;98;p20"/>
          <p:cNvSpPr txBox="1">
            <a:spLocks noGrp="1"/>
          </p:cNvSpPr>
          <p:nvPr>
            <p:ph type="subTitle" idx="8"/>
          </p:nvPr>
        </p:nvSpPr>
        <p:spPr>
          <a:xfrm>
            <a:off x="920125" y="2095787"/>
            <a:ext cx="20829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9" name="Google Shape;99;p20"/>
          <p:cNvSpPr txBox="1">
            <a:spLocks noGrp="1"/>
          </p:cNvSpPr>
          <p:nvPr>
            <p:ph type="title" idx="9"/>
          </p:nvPr>
        </p:nvSpPr>
        <p:spPr>
          <a:xfrm>
            <a:off x="3530550" y="1800250"/>
            <a:ext cx="20829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0" name="Google Shape;100;p20"/>
          <p:cNvSpPr txBox="1">
            <a:spLocks noGrp="1"/>
          </p:cNvSpPr>
          <p:nvPr>
            <p:ph type="subTitle" idx="13"/>
          </p:nvPr>
        </p:nvSpPr>
        <p:spPr>
          <a:xfrm>
            <a:off x="3530550" y="2095787"/>
            <a:ext cx="20829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1" name="Google Shape;101;p20"/>
          <p:cNvSpPr txBox="1">
            <a:spLocks noGrp="1"/>
          </p:cNvSpPr>
          <p:nvPr>
            <p:ph type="title" idx="14"/>
          </p:nvPr>
        </p:nvSpPr>
        <p:spPr>
          <a:xfrm>
            <a:off x="6140975" y="1800250"/>
            <a:ext cx="20829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20"/>
          <p:cNvSpPr txBox="1">
            <a:spLocks noGrp="1"/>
          </p:cNvSpPr>
          <p:nvPr>
            <p:ph type="subTitle" idx="15"/>
          </p:nvPr>
        </p:nvSpPr>
        <p:spPr>
          <a:xfrm>
            <a:off x="6140975" y="2095787"/>
            <a:ext cx="20829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3" name="Google Shape;103;p20"/>
          <p:cNvSpPr/>
          <p:nvPr/>
        </p:nvSpPr>
        <p:spPr>
          <a:xfrm rot="-5400000">
            <a:off x="-2201688" y="2201857"/>
            <a:ext cx="5151907" cy="748530"/>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alpha val="1696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1pPr>
            <a:lvl2pPr lvl="1">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2pPr>
            <a:lvl3pPr lvl="2">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3pPr>
            <a:lvl4pPr lvl="3">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4pPr>
            <a:lvl5pPr lvl="4">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5pPr>
            <a:lvl6pPr lvl="5">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6pPr>
            <a:lvl7pPr lvl="6">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7pPr>
            <a:lvl8pPr lvl="7">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8pPr>
            <a:lvl9pPr lvl="8">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5"/>
              </a:buClr>
              <a:buSzPts val="1800"/>
              <a:buFont typeface="Oxygen"/>
              <a:buChar char="●"/>
              <a:defRPr sz="1800">
                <a:solidFill>
                  <a:schemeClr val="accent5"/>
                </a:solidFill>
                <a:latin typeface="Oxygen"/>
                <a:ea typeface="Oxygen"/>
                <a:cs typeface="Oxygen"/>
                <a:sym typeface="Oxygen"/>
              </a:defRPr>
            </a:lvl1pPr>
            <a:lvl2pPr marL="914400" lvl="1"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2pPr>
            <a:lvl3pPr marL="1371600" lvl="2"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3pPr>
            <a:lvl4pPr marL="1828800" lvl="3"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4pPr>
            <a:lvl5pPr marL="2286000" lvl="4"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5pPr>
            <a:lvl6pPr marL="2743200" lvl="5"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6pPr>
            <a:lvl7pPr marL="3200400" lvl="6"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7pPr>
            <a:lvl8pPr marL="3657600" lvl="7"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8pPr>
            <a:lvl9pPr marL="4114800" lvl="8" indent="-317500">
              <a:lnSpc>
                <a:spcPct val="100000"/>
              </a:lnSpc>
              <a:spcBef>
                <a:spcPts val="1600"/>
              </a:spcBef>
              <a:spcAft>
                <a:spcPts val="1600"/>
              </a:spcAft>
              <a:buClr>
                <a:schemeClr val="accent5"/>
              </a:buClr>
              <a:buSzPts val="1400"/>
              <a:buFont typeface="Oxygen"/>
              <a:buChar char="■"/>
              <a:defRPr>
                <a:solidFill>
                  <a:schemeClr val="accent5"/>
                </a:solidFill>
                <a:latin typeface="Oxygen"/>
                <a:ea typeface="Oxygen"/>
                <a:cs typeface="Oxygen"/>
                <a:sym typeface="Oxyge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6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ieeexplore.ieee.org/Xplore/home.js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zindi.africa/competitions/insurance-prediction-challenge/data"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ctrTitle"/>
          </p:nvPr>
        </p:nvSpPr>
        <p:spPr>
          <a:xfrm>
            <a:off x="5177900" y="2088950"/>
            <a:ext cx="3432000" cy="166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dirty="0"/>
              <a:t>construction</a:t>
            </a:r>
            <a:r>
              <a:rPr lang="en-US" altLang="zh-CN" b="0" dirty="0"/>
              <a:t> </a:t>
            </a:r>
            <a:r>
              <a:rPr lang="en" b="0" dirty="0"/>
              <a:t>INSURANCE </a:t>
            </a:r>
            <a:r>
              <a:rPr lang="en-US" altLang="zh-CN" b="0" dirty="0"/>
              <a:t>prediction</a:t>
            </a:r>
            <a:endParaRPr b="0" dirty="0"/>
          </a:p>
        </p:txBody>
      </p:sp>
      <p:sp>
        <p:nvSpPr>
          <p:cNvPr id="133" name="Google Shape;133;p26"/>
          <p:cNvSpPr txBox="1">
            <a:spLocks noGrp="1"/>
          </p:cNvSpPr>
          <p:nvPr>
            <p:ph type="subTitle" idx="1"/>
          </p:nvPr>
        </p:nvSpPr>
        <p:spPr>
          <a:xfrm>
            <a:off x="5316966" y="3719525"/>
            <a:ext cx="3827033" cy="7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By: Yinyi Du</a:t>
            </a:r>
          </a:p>
          <a:p>
            <a:pPr marL="0" lvl="0" indent="0" algn="l" rtl="0">
              <a:spcBef>
                <a:spcPts val="0"/>
              </a:spcBef>
              <a:spcAft>
                <a:spcPts val="0"/>
              </a:spcAft>
              <a:buNone/>
            </a:pPr>
            <a:r>
              <a:rPr lang="en-US" dirty="0">
                <a:solidFill>
                  <a:schemeClr val="accent4"/>
                </a:solidFill>
              </a:rPr>
              <a:t>GitHub: https://github.com/yd69341n/capstone-project</a:t>
            </a:r>
            <a:endParaRPr dirty="0">
              <a:solidFill>
                <a:schemeClr val="accent4"/>
              </a:solidFill>
            </a:endParaRPr>
          </a:p>
        </p:txBody>
      </p:sp>
      <p:grpSp>
        <p:nvGrpSpPr>
          <p:cNvPr id="134" name="Google Shape;134;p26"/>
          <p:cNvGrpSpPr/>
          <p:nvPr/>
        </p:nvGrpSpPr>
        <p:grpSpPr>
          <a:xfrm rot="-915825" flipH="1">
            <a:off x="-411003" y="419384"/>
            <a:ext cx="5870266" cy="4571597"/>
            <a:chOff x="1212675" y="238125"/>
            <a:chExt cx="6725077" cy="5237300"/>
          </a:xfrm>
        </p:grpSpPr>
        <p:sp>
          <p:nvSpPr>
            <p:cNvPr id="135" name="Google Shape;135;p26"/>
            <p:cNvSpPr/>
            <p:nvPr/>
          </p:nvSpPr>
          <p:spPr>
            <a:xfrm>
              <a:off x="3480175" y="4608600"/>
              <a:ext cx="848150" cy="702675"/>
            </a:xfrm>
            <a:custGeom>
              <a:avLst/>
              <a:gdLst/>
              <a:ahLst/>
              <a:cxnLst/>
              <a:rect l="l" t="t" r="r" b="b"/>
              <a:pathLst>
                <a:path w="33926" h="28107" extrusionOk="0">
                  <a:moveTo>
                    <a:pt x="10311" y="1"/>
                  </a:moveTo>
                  <a:lnTo>
                    <a:pt x="0" y="3753"/>
                  </a:lnTo>
                  <a:lnTo>
                    <a:pt x="2918" y="21012"/>
                  </a:lnTo>
                  <a:cubicBezTo>
                    <a:pt x="2918" y="21012"/>
                    <a:pt x="15045" y="24329"/>
                    <a:pt x="17384" y="24915"/>
                  </a:cubicBezTo>
                  <a:cubicBezTo>
                    <a:pt x="18164" y="25110"/>
                    <a:pt x="19110" y="25175"/>
                    <a:pt x="20024" y="25175"/>
                  </a:cubicBezTo>
                  <a:cubicBezTo>
                    <a:pt x="21852" y="25175"/>
                    <a:pt x="23554" y="24915"/>
                    <a:pt x="23554" y="24915"/>
                  </a:cubicBezTo>
                  <a:lnTo>
                    <a:pt x="31107" y="28107"/>
                  </a:lnTo>
                  <a:lnTo>
                    <a:pt x="33926" y="28107"/>
                  </a:lnTo>
                  <a:lnTo>
                    <a:pt x="33533" y="13560"/>
                  </a:lnTo>
                  <a:lnTo>
                    <a:pt x="10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6"/>
            <p:cNvSpPr/>
            <p:nvPr/>
          </p:nvSpPr>
          <p:spPr>
            <a:xfrm>
              <a:off x="3118550" y="880925"/>
              <a:ext cx="659425" cy="4560550"/>
            </a:xfrm>
            <a:custGeom>
              <a:avLst/>
              <a:gdLst/>
              <a:ahLst/>
              <a:cxnLst/>
              <a:rect l="l" t="t" r="r" b="b"/>
              <a:pathLst>
                <a:path w="26377" h="182422" extrusionOk="0">
                  <a:moveTo>
                    <a:pt x="24052" y="0"/>
                  </a:moveTo>
                  <a:cubicBezTo>
                    <a:pt x="22769" y="0"/>
                    <a:pt x="21729" y="1040"/>
                    <a:pt x="21729" y="2324"/>
                  </a:cubicBezTo>
                  <a:lnTo>
                    <a:pt x="21729" y="173021"/>
                  </a:lnTo>
                  <a:cubicBezTo>
                    <a:pt x="21729" y="175642"/>
                    <a:pt x="19596" y="177775"/>
                    <a:pt x="16973" y="177775"/>
                  </a:cubicBezTo>
                  <a:lnTo>
                    <a:pt x="9402" y="177775"/>
                  </a:lnTo>
                  <a:cubicBezTo>
                    <a:pt x="6824" y="177775"/>
                    <a:pt x="4647" y="176137"/>
                    <a:pt x="4647" y="174201"/>
                  </a:cubicBezTo>
                  <a:lnTo>
                    <a:pt x="4647" y="168301"/>
                  </a:lnTo>
                  <a:cubicBezTo>
                    <a:pt x="4647" y="167017"/>
                    <a:pt x="3607" y="165977"/>
                    <a:pt x="2323" y="165977"/>
                  </a:cubicBezTo>
                  <a:cubicBezTo>
                    <a:pt x="1040" y="165977"/>
                    <a:pt x="0" y="167017"/>
                    <a:pt x="0" y="168301"/>
                  </a:cubicBezTo>
                  <a:lnTo>
                    <a:pt x="0" y="174199"/>
                  </a:lnTo>
                  <a:cubicBezTo>
                    <a:pt x="0" y="178733"/>
                    <a:pt x="4218" y="182421"/>
                    <a:pt x="9402" y="182421"/>
                  </a:cubicBezTo>
                  <a:lnTo>
                    <a:pt x="16973" y="182421"/>
                  </a:lnTo>
                  <a:cubicBezTo>
                    <a:pt x="22157" y="182421"/>
                    <a:pt x="26377" y="178205"/>
                    <a:pt x="26375" y="173021"/>
                  </a:cubicBezTo>
                  <a:lnTo>
                    <a:pt x="26375" y="2324"/>
                  </a:lnTo>
                  <a:cubicBezTo>
                    <a:pt x="26375" y="1040"/>
                    <a:pt x="25335" y="0"/>
                    <a:pt x="24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6"/>
            <p:cNvSpPr/>
            <p:nvPr/>
          </p:nvSpPr>
          <p:spPr>
            <a:xfrm>
              <a:off x="3461350" y="5006800"/>
              <a:ext cx="276650" cy="127075"/>
            </a:xfrm>
            <a:custGeom>
              <a:avLst/>
              <a:gdLst/>
              <a:ahLst/>
              <a:cxnLst/>
              <a:rect l="l" t="t" r="r" b="b"/>
              <a:pathLst>
                <a:path w="11066" h="5083" extrusionOk="0">
                  <a:moveTo>
                    <a:pt x="2541" y="1"/>
                  </a:moveTo>
                  <a:cubicBezTo>
                    <a:pt x="1138" y="1"/>
                    <a:pt x="0" y="1138"/>
                    <a:pt x="0" y="2542"/>
                  </a:cubicBezTo>
                  <a:cubicBezTo>
                    <a:pt x="0" y="3945"/>
                    <a:pt x="1138" y="5083"/>
                    <a:pt x="2541" y="5083"/>
                  </a:cubicBezTo>
                  <a:lnTo>
                    <a:pt x="8524" y="5083"/>
                  </a:lnTo>
                  <a:cubicBezTo>
                    <a:pt x="9928" y="5083"/>
                    <a:pt x="11065" y="3945"/>
                    <a:pt x="11065" y="2542"/>
                  </a:cubicBezTo>
                  <a:cubicBezTo>
                    <a:pt x="11065" y="1138"/>
                    <a:pt x="9926" y="1"/>
                    <a:pt x="8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p:nvPr/>
          </p:nvSpPr>
          <p:spPr>
            <a:xfrm>
              <a:off x="3407525" y="4888400"/>
              <a:ext cx="356375" cy="118425"/>
            </a:xfrm>
            <a:custGeom>
              <a:avLst/>
              <a:gdLst/>
              <a:ahLst/>
              <a:cxnLst/>
              <a:rect l="l" t="t" r="r" b="b"/>
              <a:pathLst>
                <a:path w="14255" h="4737" extrusionOk="0">
                  <a:moveTo>
                    <a:pt x="2370" y="0"/>
                  </a:moveTo>
                  <a:cubicBezTo>
                    <a:pt x="1060" y="0"/>
                    <a:pt x="0" y="1060"/>
                    <a:pt x="0" y="2370"/>
                  </a:cubicBezTo>
                  <a:cubicBezTo>
                    <a:pt x="0" y="3677"/>
                    <a:pt x="1059" y="4737"/>
                    <a:pt x="2367" y="4737"/>
                  </a:cubicBezTo>
                  <a:cubicBezTo>
                    <a:pt x="2368" y="4737"/>
                    <a:pt x="2369" y="4737"/>
                    <a:pt x="2370" y="4737"/>
                  </a:cubicBezTo>
                  <a:lnTo>
                    <a:pt x="11886" y="4737"/>
                  </a:lnTo>
                  <a:cubicBezTo>
                    <a:pt x="11887" y="4737"/>
                    <a:pt x="11888" y="4737"/>
                    <a:pt x="11889" y="4737"/>
                  </a:cubicBezTo>
                  <a:cubicBezTo>
                    <a:pt x="13195" y="4737"/>
                    <a:pt x="14254" y="3677"/>
                    <a:pt x="14254" y="2370"/>
                  </a:cubicBezTo>
                  <a:cubicBezTo>
                    <a:pt x="14254" y="1060"/>
                    <a:pt x="13194" y="0"/>
                    <a:pt x="118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6"/>
            <p:cNvSpPr/>
            <p:nvPr/>
          </p:nvSpPr>
          <p:spPr>
            <a:xfrm>
              <a:off x="3405500" y="4748000"/>
              <a:ext cx="343125" cy="140425"/>
            </a:xfrm>
            <a:custGeom>
              <a:avLst/>
              <a:gdLst/>
              <a:ahLst/>
              <a:cxnLst/>
              <a:rect l="l" t="t" r="r" b="b"/>
              <a:pathLst>
                <a:path w="13725" h="5617" extrusionOk="0">
                  <a:moveTo>
                    <a:pt x="2809" y="1"/>
                  </a:moveTo>
                  <a:cubicBezTo>
                    <a:pt x="1259" y="1"/>
                    <a:pt x="2" y="1258"/>
                    <a:pt x="2" y="2808"/>
                  </a:cubicBezTo>
                  <a:cubicBezTo>
                    <a:pt x="1" y="4359"/>
                    <a:pt x="1259" y="5616"/>
                    <a:pt x="2809" y="5616"/>
                  </a:cubicBezTo>
                  <a:lnTo>
                    <a:pt x="10918" y="5616"/>
                  </a:lnTo>
                  <a:cubicBezTo>
                    <a:pt x="12468" y="5616"/>
                    <a:pt x="13724" y="4359"/>
                    <a:pt x="13724" y="2808"/>
                  </a:cubicBezTo>
                  <a:lnTo>
                    <a:pt x="13723" y="2808"/>
                  </a:lnTo>
                  <a:cubicBezTo>
                    <a:pt x="13723" y="1258"/>
                    <a:pt x="12466" y="1"/>
                    <a:pt x="109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6"/>
            <p:cNvSpPr/>
            <p:nvPr/>
          </p:nvSpPr>
          <p:spPr>
            <a:xfrm>
              <a:off x="3422800" y="4639725"/>
              <a:ext cx="325825" cy="108300"/>
            </a:xfrm>
            <a:custGeom>
              <a:avLst/>
              <a:gdLst/>
              <a:ahLst/>
              <a:cxnLst/>
              <a:rect l="l" t="t" r="r" b="b"/>
              <a:pathLst>
                <a:path w="13033" h="4332" extrusionOk="0">
                  <a:moveTo>
                    <a:pt x="2166" y="1"/>
                  </a:moveTo>
                  <a:cubicBezTo>
                    <a:pt x="969" y="1"/>
                    <a:pt x="0" y="971"/>
                    <a:pt x="0" y="2166"/>
                  </a:cubicBezTo>
                  <a:cubicBezTo>
                    <a:pt x="0" y="3363"/>
                    <a:pt x="971" y="4332"/>
                    <a:pt x="2166" y="4332"/>
                  </a:cubicBezTo>
                  <a:lnTo>
                    <a:pt x="10867" y="4332"/>
                  </a:lnTo>
                  <a:cubicBezTo>
                    <a:pt x="12062" y="4332"/>
                    <a:pt x="13032" y="3363"/>
                    <a:pt x="13032" y="2166"/>
                  </a:cubicBezTo>
                  <a:cubicBezTo>
                    <a:pt x="13032" y="971"/>
                    <a:pt x="12063" y="1"/>
                    <a:pt x="108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p:nvPr/>
          </p:nvSpPr>
          <p:spPr>
            <a:xfrm>
              <a:off x="4420597" y="4864433"/>
              <a:ext cx="3517155" cy="538875"/>
            </a:xfrm>
            <a:custGeom>
              <a:avLst/>
              <a:gdLst/>
              <a:ahLst/>
              <a:cxnLst/>
              <a:rect l="l" t="t" r="r" b="b"/>
              <a:pathLst>
                <a:path w="109637" h="21555" extrusionOk="0">
                  <a:moveTo>
                    <a:pt x="0" y="0"/>
                  </a:moveTo>
                  <a:lnTo>
                    <a:pt x="0" y="21554"/>
                  </a:lnTo>
                  <a:lnTo>
                    <a:pt x="109637" y="21554"/>
                  </a:lnTo>
                  <a:lnTo>
                    <a:pt x="10963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6"/>
            <p:cNvSpPr/>
            <p:nvPr/>
          </p:nvSpPr>
          <p:spPr>
            <a:xfrm>
              <a:off x="3635875" y="4651275"/>
              <a:ext cx="113650" cy="73950"/>
            </a:xfrm>
            <a:custGeom>
              <a:avLst/>
              <a:gdLst/>
              <a:ahLst/>
              <a:cxnLst/>
              <a:rect l="l" t="t" r="r" b="b"/>
              <a:pathLst>
                <a:path w="4546" h="2958" extrusionOk="0">
                  <a:moveTo>
                    <a:pt x="2180" y="1"/>
                  </a:moveTo>
                  <a:cubicBezTo>
                    <a:pt x="1101" y="1"/>
                    <a:pt x="0" y="365"/>
                    <a:pt x="0" y="365"/>
                  </a:cubicBezTo>
                  <a:lnTo>
                    <a:pt x="0" y="2679"/>
                  </a:lnTo>
                  <a:cubicBezTo>
                    <a:pt x="0" y="2679"/>
                    <a:pt x="907" y="2958"/>
                    <a:pt x="1856" y="2958"/>
                  </a:cubicBezTo>
                  <a:cubicBezTo>
                    <a:pt x="2440" y="2958"/>
                    <a:pt x="3039" y="2853"/>
                    <a:pt x="3454" y="2513"/>
                  </a:cubicBezTo>
                  <a:cubicBezTo>
                    <a:pt x="4546" y="1620"/>
                    <a:pt x="3646" y="331"/>
                    <a:pt x="3339" y="199"/>
                  </a:cubicBezTo>
                  <a:cubicBezTo>
                    <a:pt x="2997" y="54"/>
                    <a:pt x="2590" y="1"/>
                    <a:pt x="2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3632900" y="4781200"/>
              <a:ext cx="103000" cy="73975"/>
            </a:xfrm>
            <a:custGeom>
              <a:avLst/>
              <a:gdLst/>
              <a:ahLst/>
              <a:cxnLst/>
              <a:rect l="l" t="t" r="r" b="b"/>
              <a:pathLst>
                <a:path w="4120" h="2959" extrusionOk="0">
                  <a:moveTo>
                    <a:pt x="1976" y="1"/>
                  </a:moveTo>
                  <a:cubicBezTo>
                    <a:pt x="999" y="1"/>
                    <a:pt x="1" y="366"/>
                    <a:pt x="1" y="366"/>
                  </a:cubicBezTo>
                  <a:lnTo>
                    <a:pt x="1" y="2680"/>
                  </a:lnTo>
                  <a:cubicBezTo>
                    <a:pt x="1" y="2680"/>
                    <a:pt x="823" y="2958"/>
                    <a:pt x="1683" y="2958"/>
                  </a:cubicBezTo>
                  <a:cubicBezTo>
                    <a:pt x="2212" y="2958"/>
                    <a:pt x="2755" y="2853"/>
                    <a:pt x="3131" y="2513"/>
                  </a:cubicBezTo>
                  <a:cubicBezTo>
                    <a:pt x="4119" y="1621"/>
                    <a:pt x="3305" y="330"/>
                    <a:pt x="3026" y="200"/>
                  </a:cubicBezTo>
                  <a:cubicBezTo>
                    <a:pt x="2717" y="54"/>
                    <a:pt x="2348" y="1"/>
                    <a:pt x="1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3649075" y="4910625"/>
              <a:ext cx="103925" cy="73975"/>
            </a:xfrm>
            <a:custGeom>
              <a:avLst/>
              <a:gdLst/>
              <a:ahLst/>
              <a:cxnLst/>
              <a:rect l="l" t="t" r="r" b="b"/>
              <a:pathLst>
                <a:path w="4157" h="2959" extrusionOk="0">
                  <a:moveTo>
                    <a:pt x="1991" y="1"/>
                  </a:moveTo>
                  <a:cubicBezTo>
                    <a:pt x="1006" y="1"/>
                    <a:pt x="0" y="365"/>
                    <a:pt x="0" y="365"/>
                  </a:cubicBezTo>
                  <a:lnTo>
                    <a:pt x="0" y="2678"/>
                  </a:lnTo>
                  <a:cubicBezTo>
                    <a:pt x="0" y="2678"/>
                    <a:pt x="831" y="2958"/>
                    <a:pt x="1700" y="2958"/>
                  </a:cubicBezTo>
                  <a:cubicBezTo>
                    <a:pt x="2233" y="2958"/>
                    <a:pt x="2780" y="2853"/>
                    <a:pt x="3159" y="2514"/>
                  </a:cubicBezTo>
                  <a:cubicBezTo>
                    <a:pt x="4157" y="1621"/>
                    <a:pt x="3335" y="331"/>
                    <a:pt x="3053" y="200"/>
                  </a:cubicBezTo>
                  <a:cubicBezTo>
                    <a:pt x="2740" y="54"/>
                    <a:pt x="2367" y="1"/>
                    <a:pt x="19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3626850" y="5036700"/>
              <a:ext cx="103400" cy="67275"/>
            </a:xfrm>
            <a:custGeom>
              <a:avLst/>
              <a:gdLst/>
              <a:ahLst/>
              <a:cxnLst/>
              <a:rect l="l" t="t" r="r" b="b"/>
              <a:pathLst>
                <a:path w="4136" h="2691" extrusionOk="0">
                  <a:moveTo>
                    <a:pt x="1981" y="1"/>
                  </a:moveTo>
                  <a:cubicBezTo>
                    <a:pt x="1001" y="1"/>
                    <a:pt x="0" y="332"/>
                    <a:pt x="0" y="332"/>
                  </a:cubicBezTo>
                  <a:lnTo>
                    <a:pt x="0" y="2437"/>
                  </a:lnTo>
                  <a:cubicBezTo>
                    <a:pt x="0" y="2437"/>
                    <a:pt x="825" y="2690"/>
                    <a:pt x="1689" y="2690"/>
                  </a:cubicBezTo>
                  <a:cubicBezTo>
                    <a:pt x="2219" y="2690"/>
                    <a:pt x="2765" y="2595"/>
                    <a:pt x="3143" y="2286"/>
                  </a:cubicBezTo>
                  <a:cubicBezTo>
                    <a:pt x="4135" y="1475"/>
                    <a:pt x="3316" y="302"/>
                    <a:pt x="3037" y="182"/>
                  </a:cubicBezTo>
                  <a:cubicBezTo>
                    <a:pt x="2726" y="49"/>
                    <a:pt x="2355" y="1"/>
                    <a:pt x="1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3366625" y="4501600"/>
              <a:ext cx="961750" cy="490300"/>
            </a:xfrm>
            <a:custGeom>
              <a:avLst/>
              <a:gdLst/>
              <a:ahLst/>
              <a:cxnLst/>
              <a:rect l="l" t="t" r="r" b="b"/>
              <a:pathLst>
                <a:path w="38470" h="19612" extrusionOk="0">
                  <a:moveTo>
                    <a:pt x="9480" y="0"/>
                  </a:moveTo>
                  <a:cubicBezTo>
                    <a:pt x="9113" y="0"/>
                    <a:pt x="8821" y="32"/>
                    <a:pt x="8631" y="102"/>
                  </a:cubicBezTo>
                  <a:cubicBezTo>
                    <a:pt x="6213" y="995"/>
                    <a:pt x="1099" y="4198"/>
                    <a:pt x="298" y="5210"/>
                  </a:cubicBezTo>
                  <a:cubicBezTo>
                    <a:pt x="0" y="5586"/>
                    <a:pt x="1561" y="7679"/>
                    <a:pt x="4178" y="7679"/>
                  </a:cubicBezTo>
                  <a:cubicBezTo>
                    <a:pt x="4705" y="7679"/>
                    <a:pt x="5275" y="7594"/>
                    <a:pt x="5881" y="7393"/>
                  </a:cubicBezTo>
                  <a:cubicBezTo>
                    <a:pt x="9499" y="6194"/>
                    <a:pt x="10224" y="5741"/>
                    <a:pt x="10224" y="5741"/>
                  </a:cubicBezTo>
                  <a:lnTo>
                    <a:pt x="16688" y="9315"/>
                  </a:lnTo>
                  <a:cubicBezTo>
                    <a:pt x="16688" y="9315"/>
                    <a:pt x="16662" y="17601"/>
                    <a:pt x="21130" y="19035"/>
                  </a:cubicBezTo>
                  <a:cubicBezTo>
                    <a:pt x="22456" y="19462"/>
                    <a:pt x="23866" y="19611"/>
                    <a:pt x="25193" y="19611"/>
                  </a:cubicBezTo>
                  <a:cubicBezTo>
                    <a:pt x="28339" y="19611"/>
                    <a:pt x="31022" y="18770"/>
                    <a:pt x="31022" y="18770"/>
                  </a:cubicBezTo>
                  <a:lnTo>
                    <a:pt x="38469" y="19088"/>
                  </a:lnTo>
                  <a:lnTo>
                    <a:pt x="38468" y="15260"/>
                  </a:lnTo>
                  <a:cubicBezTo>
                    <a:pt x="38454" y="15263"/>
                    <a:pt x="38425" y="15264"/>
                    <a:pt x="38383" y="15264"/>
                  </a:cubicBezTo>
                  <a:cubicBezTo>
                    <a:pt x="37625" y="15264"/>
                    <a:pt x="32565" y="14835"/>
                    <a:pt x="32565" y="14835"/>
                  </a:cubicBezTo>
                  <a:lnTo>
                    <a:pt x="19853" y="1911"/>
                  </a:lnTo>
                  <a:cubicBezTo>
                    <a:pt x="19853" y="1911"/>
                    <a:pt x="12353" y="0"/>
                    <a:pt x="94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3364350" y="4563175"/>
              <a:ext cx="128125" cy="77650"/>
            </a:xfrm>
            <a:custGeom>
              <a:avLst/>
              <a:gdLst/>
              <a:ahLst/>
              <a:cxnLst/>
              <a:rect l="l" t="t" r="r" b="b"/>
              <a:pathLst>
                <a:path w="5125" h="3106" extrusionOk="0">
                  <a:moveTo>
                    <a:pt x="4191" y="1"/>
                  </a:moveTo>
                  <a:lnTo>
                    <a:pt x="0" y="2385"/>
                  </a:lnTo>
                  <a:cubicBezTo>
                    <a:pt x="0" y="2385"/>
                    <a:pt x="565" y="3105"/>
                    <a:pt x="1673" y="3105"/>
                  </a:cubicBezTo>
                  <a:cubicBezTo>
                    <a:pt x="1822" y="3105"/>
                    <a:pt x="1981" y="3092"/>
                    <a:pt x="2149" y="3063"/>
                  </a:cubicBezTo>
                  <a:cubicBezTo>
                    <a:pt x="3570" y="2814"/>
                    <a:pt x="5124" y="1194"/>
                    <a:pt x="5124" y="1194"/>
                  </a:cubicBezTo>
                  <a:lnTo>
                    <a:pt x="41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6"/>
            <p:cNvSpPr/>
            <p:nvPr/>
          </p:nvSpPr>
          <p:spPr>
            <a:xfrm>
              <a:off x="4188950" y="4792300"/>
              <a:ext cx="269775" cy="683125"/>
            </a:xfrm>
            <a:custGeom>
              <a:avLst/>
              <a:gdLst/>
              <a:ahLst/>
              <a:cxnLst/>
              <a:rect l="l" t="t" r="r" b="b"/>
              <a:pathLst>
                <a:path w="10791" h="27325" extrusionOk="0">
                  <a:moveTo>
                    <a:pt x="0" y="1"/>
                  </a:moveTo>
                  <a:lnTo>
                    <a:pt x="0" y="27324"/>
                  </a:lnTo>
                  <a:lnTo>
                    <a:pt x="10790" y="27324"/>
                  </a:lnTo>
                  <a:lnTo>
                    <a:pt x="1079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a:off x="3083450" y="3030450"/>
              <a:ext cx="636400" cy="1036125"/>
            </a:xfrm>
            <a:custGeom>
              <a:avLst/>
              <a:gdLst/>
              <a:ahLst/>
              <a:cxnLst/>
              <a:rect l="l" t="t" r="r" b="b"/>
              <a:pathLst>
                <a:path w="25456" h="41445" extrusionOk="0">
                  <a:moveTo>
                    <a:pt x="13592" y="0"/>
                  </a:moveTo>
                  <a:cubicBezTo>
                    <a:pt x="7039" y="0"/>
                    <a:pt x="1727" y="5313"/>
                    <a:pt x="1727" y="11865"/>
                  </a:cubicBezTo>
                  <a:cubicBezTo>
                    <a:pt x="1727" y="11865"/>
                    <a:pt x="1" y="26103"/>
                    <a:pt x="25456" y="41444"/>
                  </a:cubicBezTo>
                  <a:lnTo>
                    <a:pt x="25456" y="11865"/>
                  </a:lnTo>
                  <a:cubicBezTo>
                    <a:pt x="25456" y="5313"/>
                    <a:pt x="20144" y="0"/>
                    <a:pt x="1359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1225950" y="409400"/>
              <a:ext cx="2477375" cy="2495250"/>
            </a:xfrm>
            <a:custGeom>
              <a:avLst/>
              <a:gdLst/>
              <a:ahLst/>
              <a:cxnLst/>
              <a:rect l="l" t="t" r="r" b="b"/>
              <a:pathLst>
                <a:path w="99095" h="99810" extrusionOk="0">
                  <a:moveTo>
                    <a:pt x="99095" y="0"/>
                  </a:moveTo>
                  <a:cubicBezTo>
                    <a:pt x="98938" y="0"/>
                    <a:pt x="98790" y="0"/>
                    <a:pt x="98635" y="10"/>
                  </a:cubicBezTo>
                  <a:cubicBezTo>
                    <a:pt x="97807" y="15"/>
                    <a:pt x="96985" y="37"/>
                    <a:pt x="96164" y="66"/>
                  </a:cubicBezTo>
                  <a:cubicBezTo>
                    <a:pt x="44310" y="1892"/>
                    <a:pt x="2528" y="43285"/>
                    <a:pt x="58" y="94969"/>
                  </a:cubicBezTo>
                  <a:cubicBezTo>
                    <a:pt x="51" y="95131"/>
                    <a:pt x="43" y="95286"/>
                    <a:pt x="37" y="95450"/>
                  </a:cubicBezTo>
                  <a:cubicBezTo>
                    <a:pt x="22" y="95827"/>
                    <a:pt x="9" y="96201"/>
                    <a:pt x="0" y="96577"/>
                  </a:cubicBezTo>
                  <a:cubicBezTo>
                    <a:pt x="256" y="96555"/>
                    <a:pt x="461" y="96328"/>
                    <a:pt x="461" y="96066"/>
                  </a:cubicBezTo>
                  <a:lnTo>
                    <a:pt x="461" y="95470"/>
                  </a:lnTo>
                  <a:cubicBezTo>
                    <a:pt x="461" y="95435"/>
                    <a:pt x="454" y="95399"/>
                    <a:pt x="454" y="95364"/>
                  </a:cubicBezTo>
                  <a:cubicBezTo>
                    <a:pt x="5515" y="94423"/>
                    <a:pt x="12205" y="93850"/>
                    <a:pt x="19538" y="93850"/>
                  </a:cubicBezTo>
                  <a:cubicBezTo>
                    <a:pt x="34129" y="93850"/>
                    <a:pt x="46170" y="96115"/>
                    <a:pt x="47961" y="99054"/>
                  </a:cubicBezTo>
                  <a:lnTo>
                    <a:pt x="47961" y="99060"/>
                  </a:lnTo>
                  <a:cubicBezTo>
                    <a:pt x="47791" y="99137"/>
                    <a:pt x="47678" y="99315"/>
                    <a:pt x="47678" y="99512"/>
                  </a:cubicBezTo>
                  <a:lnTo>
                    <a:pt x="47678" y="99809"/>
                  </a:lnTo>
                  <a:lnTo>
                    <a:pt x="48195" y="99809"/>
                  </a:lnTo>
                  <a:cubicBezTo>
                    <a:pt x="48195" y="99542"/>
                    <a:pt x="48195" y="99265"/>
                    <a:pt x="48202" y="98996"/>
                  </a:cubicBezTo>
                  <a:cubicBezTo>
                    <a:pt x="48414" y="46610"/>
                    <a:pt x="69475" y="3845"/>
                    <a:pt x="96114" y="234"/>
                  </a:cubicBezTo>
                  <a:cubicBezTo>
                    <a:pt x="96950" y="128"/>
                    <a:pt x="97791" y="51"/>
                    <a:pt x="98641" y="15"/>
                  </a:cubicBezTo>
                  <a:cubicBezTo>
                    <a:pt x="98790" y="9"/>
                    <a:pt x="98945" y="9"/>
                    <a:pt x="990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2430825" y="409225"/>
              <a:ext cx="3782925" cy="2495450"/>
            </a:xfrm>
            <a:custGeom>
              <a:avLst/>
              <a:gdLst/>
              <a:ahLst/>
              <a:cxnLst/>
              <a:rect l="l" t="t" r="r" b="b"/>
              <a:pathLst>
                <a:path w="151317" h="99818" extrusionOk="0">
                  <a:moveTo>
                    <a:pt x="51562" y="1"/>
                  </a:moveTo>
                  <a:cubicBezTo>
                    <a:pt x="51343" y="1"/>
                    <a:pt x="51116" y="1"/>
                    <a:pt x="50897" y="7"/>
                  </a:cubicBezTo>
                  <a:cubicBezTo>
                    <a:pt x="50747" y="14"/>
                    <a:pt x="50592" y="14"/>
                    <a:pt x="50444" y="21"/>
                  </a:cubicBezTo>
                  <a:lnTo>
                    <a:pt x="50422" y="21"/>
                  </a:lnTo>
                  <a:cubicBezTo>
                    <a:pt x="50216" y="29"/>
                    <a:pt x="50011" y="43"/>
                    <a:pt x="49807" y="56"/>
                  </a:cubicBezTo>
                  <a:cubicBezTo>
                    <a:pt x="49594" y="71"/>
                    <a:pt x="49389" y="85"/>
                    <a:pt x="49177" y="107"/>
                  </a:cubicBezTo>
                  <a:cubicBezTo>
                    <a:pt x="48966" y="120"/>
                    <a:pt x="48753" y="142"/>
                    <a:pt x="48548" y="171"/>
                  </a:cubicBezTo>
                  <a:cubicBezTo>
                    <a:pt x="48344" y="191"/>
                    <a:pt x="48131" y="220"/>
                    <a:pt x="47918" y="241"/>
                  </a:cubicBezTo>
                  <a:cubicBezTo>
                    <a:pt x="47791" y="262"/>
                    <a:pt x="47663" y="284"/>
                    <a:pt x="47535" y="297"/>
                  </a:cubicBezTo>
                  <a:cubicBezTo>
                    <a:pt x="47351" y="326"/>
                    <a:pt x="47161" y="354"/>
                    <a:pt x="46977" y="390"/>
                  </a:cubicBezTo>
                  <a:cubicBezTo>
                    <a:pt x="46758" y="425"/>
                    <a:pt x="46544" y="467"/>
                    <a:pt x="46325" y="510"/>
                  </a:cubicBezTo>
                  <a:cubicBezTo>
                    <a:pt x="46113" y="552"/>
                    <a:pt x="45901" y="595"/>
                    <a:pt x="45681" y="644"/>
                  </a:cubicBezTo>
                  <a:cubicBezTo>
                    <a:pt x="45468" y="686"/>
                    <a:pt x="45255" y="737"/>
                    <a:pt x="45044" y="793"/>
                  </a:cubicBezTo>
                  <a:cubicBezTo>
                    <a:pt x="44832" y="842"/>
                    <a:pt x="44612" y="899"/>
                    <a:pt x="44399" y="956"/>
                  </a:cubicBezTo>
                  <a:cubicBezTo>
                    <a:pt x="44138" y="1027"/>
                    <a:pt x="43869" y="1104"/>
                    <a:pt x="43600" y="1182"/>
                  </a:cubicBezTo>
                  <a:cubicBezTo>
                    <a:pt x="43415" y="1239"/>
                    <a:pt x="43232" y="1296"/>
                    <a:pt x="43048" y="1352"/>
                  </a:cubicBezTo>
                  <a:cubicBezTo>
                    <a:pt x="42864" y="1416"/>
                    <a:pt x="42687" y="1473"/>
                    <a:pt x="42502" y="1537"/>
                  </a:cubicBezTo>
                  <a:cubicBezTo>
                    <a:pt x="42291" y="1607"/>
                    <a:pt x="42079" y="1685"/>
                    <a:pt x="41873" y="1763"/>
                  </a:cubicBezTo>
                  <a:cubicBezTo>
                    <a:pt x="41442" y="1918"/>
                    <a:pt x="41016" y="2088"/>
                    <a:pt x="40584" y="2265"/>
                  </a:cubicBezTo>
                  <a:cubicBezTo>
                    <a:pt x="40188" y="2435"/>
                    <a:pt x="39799" y="2606"/>
                    <a:pt x="39402" y="2789"/>
                  </a:cubicBezTo>
                  <a:cubicBezTo>
                    <a:pt x="38278" y="3323"/>
                    <a:pt x="37181" y="3913"/>
                    <a:pt x="36118" y="4559"/>
                  </a:cubicBezTo>
                  <a:cubicBezTo>
                    <a:pt x="35905" y="4687"/>
                    <a:pt x="35686" y="4820"/>
                    <a:pt x="35474" y="4955"/>
                  </a:cubicBezTo>
                  <a:cubicBezTo>
                    <a:pt x="35262" y="5098"/>
                    <a:pt x="35041" y="5231"/>
                    <a:pt x="34829" y="5381"/>
                  </a:cubicBezTo>
                  <a:cubicBezTo>
                    <a:pt x="34618" y="5522"/>
                    <a:pt x="34404" y="5664"/>
                    <a:pt x="34192" y="5812"/>
                  </a:cubicBezTo>
                  <a:cubicBezTo>
                    <a:pt x="34001" y="5940"/>
                    <a:pt x="33809" y="6075"/>
                    <a:pt x="33626" y="6208"/>
                  </a:cubicBezTo>
                  <a:cubicBezTo>
                    <a:pt x="33435" y="6343"/>
                    <a:pt x="33250" y="6478"/>
                    <a:pt x="33066" y="6619"/>
                  </a:cubicBezTo>
                  <a:cubicBezTo>
                    <a:pt x="32692" y="6895"/>
                    <a:pt x="32323" y="7179"/>
                    <a:pt x="31954" y="7475"/>
                  </a:cubicBezTo>
                  <a:lnTo>
                    <a:pt x="31949" y="7475"/>
                  </a:lnTo>
                  <a:cubicBezTo>
                    <a:pt x="31580" y="7773"/>
                    <a:pt x="31212" y="8070"/>
                    <a:pt x="30850" y="8382"/>
                  </a:cubicBezTo>
                  <a:cubicBezTo>
                    <a:pt x="30497" y="8678"/>
                    <a:pt x="30150" y="8983"/>
                    <a:pt x="29802" y="9302"/>
                  </a:cubicBezTo>
                  <a:cubicBezTo>
                    <a:pt x="29782" y="9317"/>
                    <a:pt x="29763" y="9333"/>
                    <a:pt x="29747" y="9352"/>
                  </a:cubicBezTo>
                  <a:cubicBezTo>
                    <a:pt x="29391" y="9671"/>
                    <a:pt x="29038" y="10003"/>
                    <a:pt x="28692" y="10336"/>
                  </a:cubicBezTo>
                  <a:cubicBezTo>
                    <a:pt x="28515" y="10505"/>
                    <a:pt x="28337" y="10675"/>
                    <a:pt x="28160" y="10852"/>
                  </a:cubicBezTo>
                  <a:lnTo>
                    <a:pt x="27629" y="11384"/>
                  </a:lnTo>
                  <a:cubicBezTo>
                    <a:pt x="27452" y="11560"/>
                    <a:pt x="27275" y="11738"/>
                    <a:pt x="27105" y="11922"/>
                  </a:cubicBezTo>
                  <a:cubicBezTo>
                    <a:pt x="26759" y="12282"/>
                    <a:pt x="26419" y="12650"/>
                    <a:pt x="26065" y="13032"/>
                  </a:cubicBezTo>
                  <a:cubicBezTo>
                    <a:pt x="25711" y="13430"/>
                    <a:pt x="25357" y="13833"/>
                    <a:pt x="25004" y="14244"/>
                  </a:cubicBezTo>
                  <a:cubicBezTo>
                    <a:pt x="24345" y="15008"/>
                    <a:pt x="23694" y="15807"/>
                    <a:pt x="23049" y="16629"/>
                  </a:cubicBezTo>
                  <a:cubicBezTo>
                    <a:pt x="22561" y="17273"/>
                    <a:pt x="22065" y="17924"/>
                    <a:pt x="21583" y="18597"/>
                  </a:cubicBezTo>
                  <a:cubicBezTo>
                    <a:pt x="21428" y="18817"/>
                    <a:pt x="21265" y="19043"/>
                    <a:pt x="21110" y="19262"/>
                  </a:cubicBezTo>
                  <a:cubicBezTo>
                    <a:pt x="20946" y="19490"/>
                    <a:pt x="20791" y="19716"/>
                    <a:pt x="20635" y="19942"/>
                  </a:cubicBezTo>
                  <a:cubicBezTo>
                    <a:pt x="20557" y="20048"/>
                    <a:pt x="20486" y="20156"/>
                    <a:pt x="20416" y="20261"/>
                  </a:cubicBezTo>
                  <a:cubicBezTo>
                    <a:pt x="20176" y="20616"/>
                    <a:pt x="19935" y="20977"/>
                    <a:pt x="19701" y="21337"/>
                  </a:cubicBezTo>
                  <a:cubicBezTo>
                    <a:pt x="19389" y="21811"/>
                    <a:pt x="19086" y="22284"/>
                    <a:pt x="18781" y="22766"/>
                  </a:cubicBezTo>
                  <a:cubicBezTo>
                    <a:pt x="18477" y="23255"/>
                    <a:pt x="18179" y="23743"/>
                    <a:pt x="17881" y="24239"/>
                  </a:cubicBezTo>
                  <a:cubicBezTo>
                    <a:pt x="17436" y="24982"/>
                    <a:pt x="16997" y="25747"/>
                    <a:pt x="16565" y="26519"/>
                  </a:cubicBezTo>
                  <a:cubicBezTo>
                    <a:pt x="16134" y="27298"/>
                    <a:pt x="15701" y="28084"/>
                    <a:pt x="15285" y="28884"/>
                  </a:cubicBezTo>
                  <a:cubicBezTo>
                    <a:pt x="15079" y="29287"/>
                    <a:pt x="14867" y="29690"/>
                    <a:pt x="14668" y="30094"/>
                  </a:cubicBezTo>
                  <a:cubicBezTo>
                    <a:pt x="14456" y="30498"/>
                    <a:pt x="14257" y="30901"/>
                    <a:pt x="14060" y="31312"/>
                  </a:cubicBezTo>
                  <a:cubicBezTo>
                    <a:pt x="13790" y="31871"/>
                    <a:pt x="13522" y="32438"/>
                    <a:pt x="13253" y="33011"/>
                  </a:cubicBezTo>
                  <a:cubicBezTo>
                    <a:pt x="12991" y="33577"/>
                    <a:pt x="12729" y="34143"/>
                    <a:pt x="12474" y="34724"/>
                  </a:cubicBezTo>
                  <a:cubicBezTo>
                    <a:pt x="12220" y="35297"/>
                    <a:pt x="11964" y="35878"/>
                    <a:pt x="11716" y="36465"/>
                  </a:cubicBezTo>
                  <a:cubicBezTo>
                    <a:pt x="11214" y="37641"/>
                    <a:pt x="10732" y="38837"/>
                    <a:pt x="10258" y="40055"/>
                  </a:cubicBezTo>
                  <a:cubicBezTo>
                    <a:pt x="10023" y="40664"/>
                    <a:pt x="9790" y="41280"/>
                    <a:pt x="9564" y="41895"/>
                  </a:cubicBezTo>
                  <a:lnTo>
                    <a:pt x="9564" y="41910"/>
                  </a:lnTo>
                  <a:cubicBezTo>
                    <a:pt x="9522" y="42016"/>
                    <a:pt x="9487" y="42123"/>
                    <a:pt x="9444" y="42229"/>
                  </a:cubicBezTo>
                  <a:cubicBezTo>
                    <a:pt x="9259" y="42738"/>
                    <a:pt x="9069" y="43255"/>
                    <a:pt x="8892" y="43779"/>
                  </a:cubicBezTo>
                  <a:cubicBezTo>
                    <a:pt x="8700" y="44323"/>
                    <a:pt x="8509" y="44869"/>
                    <a:pt x="8326" y="45422"/>
                  </a:cubicBezTo>
                  <a:cubicBezTo>
                    <a:pt x="8297" y="45506"/>
                    <a:pt x="8269" y="45592"/>
                    <a:pt x="8240" y="45676"/>
                  </a:cubicBezTo>
                  <a:cubicBezTo>
                    <a:pt x="8234" y="45682"/>
                    <a:pt x="8232" y="45690"/>
                    <a:pt x="8233" y="45698"/>
                  </a:cubicBezTo>
                  <a:cubicBezTo>
                    <a:pt x="8021" y="46335"/>
                    <a:pt x="7808" y="46979"/>
                    <a:pt x="7604" y="47624"/>
                  </a:cubicBezTo>
                  <a:cubicBezTo>
                    <a:pt x="7399" y="48274"/>
                    <a:pt x="7193" y="48933"/>
                    <a:pt x="6995" y="49590"/>
                  </a:cubicBezTo>
                  <a:cubicBezTo>
                    <a:pt x="6826" y="50158"/>
                    <a:pt x="6663" y="50717"/>
                    <a:pt x="6492" y="51290"/>
                  </a:cubicBezTo>
                  <a:cubicBezTo>
                    <a:pt x="6464" y="51390"/>
                    <a:pt x="6435" y="51488"/>
                    <a:pt x="6407" y="51588"/>
                  </a:cubicBezTo>
                  <a:cubicBezTo>
                    <a:pt x="6237" y="52189"/>
                    <a:pt x="6066" y="52798"/>
                    <a:pt x="5904" y="53407"/>
                  </a:cubicBezTo>
                  <a:cubicBezTo>
                    <a:pt x="5862" y="53563"/>
                    <a:pt x="5819" y="53725"/>
                    <a:pt x="5776" y="53889"/>
                  </a:cubicBezTo>
                  <a:cubicBezTo>
                    <a:pt x="5615" y="54475"/>
                    <a:pt x="5458" y="55070"/>
                    <a:pt x="5310" y="55665"/>
                  </a:cubicBezTo>
                  <a:cubicBezTo>
                    <a:pt x="5133" y="56352"/>
                    <a:pt x="4963" y="57045"/>
                    <a:pt x="4792" y="57747"/>
                  </a:cubicBezTo>
                  <a:cubicBezTo>
                    <a:pt x="4622" y="58440"/>
                    <a:pt x="4460" y="59141"/>
                    <a:pt x="4304" y="59848"/>
                  </a:cubicBezTo>
                  <a:cubicBezTo>
                    <a:pt x="4141" y="60556"/>
                    <a:pt x="3985" y="61265"/>
                    <a:pt x="3837" y="61980"/>
                  </a:cubicBezTo>
                  <a:cubicBezTo>
                    <a:pt x="3825" y="62021"/>
                    <a:pt x="3815" y="62064"/>
                    <a:pt x="3808" y="62106"/>
                  </a:cubicBezTo>
                  <a:cubicBezTo>
                    <a:pt x="3519" y="63492"/>
                    <a:pt x="3242" y="64896"/>
                    <a:pt x="2981" y="66319"/>
                  </a:cubicBezTo>
                  <a:cubicBezTo>
                    <a:pt x="2846" y="67048"/>
                    <a:pt x="2711" y="67785"/>
                    <a:pt x="2590" y="68521"/>
                  </a:cubicBezTo>
                  <a:cubicBezTo>
                    <a:pt x="2464" y="69257"/>
                    <a:pt x="2343" y="70000"/>
                    <a:pt x="2223" y="70743"/>
                  </a:cubicBezTo>
                  <a:cubicBezTo>
                    <a:pt x="1755" y="73731"/>
                    <a:pt x="1352" y="76775"/>
                    <a:pt x="1033" y="79869"/>
                  </a:cubicBezTo>
                  <a:cubicBezTo>
                    <a:pt x="885" y="81297"/>
                    <a:pt x="750" y="82735"/>
                    <a:pt x="631" y="84187"/>
                  </a:cubicBezTo>
                  <a:cubicBezTo>
                    <a:pt x="616" y="84321"/>
                    <a:pt x="609" y="84456"/>
                    <a:pt x="602" y="84590"/>
                  </a:cubicBezTo>
                  <a:cubicBezTo>
                    <a:pt x="538" y="85362"/>
                    <a:pt x="482" y="86141"/>
                    <a:pt x="432" y="86919"/>
                  </a:cubicBezTo>
                  <a:cubicBezTo>
                    <a:pt x="339" y="88223"/>
                    <a:pt x="263" y="89531"/>
                    <a:pt x="213" y="90841"/>
                  </a:cubicBezTo>
                  <a:cubicBezTo>
                    <a:pt x="199" y="91047"/>
                    <a:pt x="191" y="91258"/>
                    <a:pt x="184" y="91465"/>
                  </a:cubicBezTo>
                  <a:cubicBezTo>
                    <a:pt x="170" y="91585"/>
                    <a:pt x="170" y="91696"/>
                    <a:pt x="162" y="91819"/>
                  </a:cubicBezTo>
                  <a:cubicBezTo>
                    <a:pt x="135" y="92582"/>
                    <a:pt x="113" y="93347"/>
                    <a:pt x="85" y="94119"/>
                  </a:cubicBezTo>
                  <a:cubicBezTo>
                    <a:pt x="33" y="95733"/>
                    <a:pt x="7" y="97361"/>
                    <a:pt x="7" y="99003"/>
                  </a:cubicBezTo>
                  <a:cubicBezTo>
                    <a:pt x="0" y="99273"/>
                    <a:pt x="0" y="99549"/>
                    <a:pt x="0" y="99817"/>
                  </a:cubicBezTo>
                  <a:lnTo>
                    <a:pt x="516" y="99817"/>
                  </a:lnTo>
                  <a:lnTo>
                    <a:pt x="516" y="99519"/>
                  </a:lnTo>
                  <a:cubicBezTo>
                    <a:pt x="516" y="99372"/>
                    <a:pt x="455" y="99232"/>
                    <a:pt x="346" y="99131"/>
                  </a:cubicBezTo>
                  <a:cubicBezTo>
                    <a:pt x="3325" y="96158"/>
                    <a:pt x="25115" y="93857"/>
                    <a:pt x="51557" y="93857"/>
                  </a:cubicBezTo>
                  <a:cubicBezTo>
                    <a:pt x="78026" y="93857"/>
                    <a:pt x="99823" y="96164"/>
                    <a:pt x="102775" y="99137"/>
                  </a:cubicBezTo>
                  <a:cubicBezTo>
                    <a:pt x="102667" y="99235"/>
                    <a:pt x="102606" y="99374"/>
                    <a:pt x="102604" y="99519"/>
                  </a:cubicBezTo>
                  <a:lnTo>
                    <a:pt x="102604" y="99816"/>
                  </a:lnTo>
                  <a:lnTo>
                    <a:pt x="103639" y="99816"/>
                  </a:lnTo>
                  <a:lnTo>
                    <a:pt x="103639" y="99519"/>
                  </a:lnTo>
                  <a:cubicBezTo>
                    <a:pt x="103639" y="99322"/>
                    <a:pt x="103525" y="99144"/>
                    <a:pt x="103354" y="99067"/>
                  </a:cubicBezTo>
                  <a:cubicBezTo>
                    <a:pt x="105196" y="96129"/>
                    <a:pt x="117676" y="93856"/>
                    <a:pt x="132799" y="93856"/>
                  </a:cubicBezTo>
                  <a:cubicBezTo>
                    <a:pt x="139593" y="93856"/>
                    <a:pt x="145859" y="94316"/>
                    <a:pt x="150863" y="95088"/>
                  </a:cubicBezTo>
                  <a:lnTo>
                    <a:pt x="150863" y="95627"/>
                  </a:lnTo>
                  <a:cubicBezTo>
                    <a:pt x="150863" y="95896"/>
                    <a:pt x="151055" y="96107"/>
                    <a:pt x="151317" y="96136"/>
                  </a:cubicBezTo>
                  <a:cubicBezTo>
                    <a:pt x="151303" y="95811"/>
                    <a:pt x="151289" y="95477"/>
                    <a:pt x="151272" y="95152"/>
                  </a:cubicBezTo>
                  <a:cubicBezTo>
                    <a:pt x="151266" y="94953"/>
                    <a:pt x="151251" y="94748"/>
                    <a:pt x="151244" y="94542"/>
                  </a:cubicBezTo>
                  <a:lnTo>
                    <a:pt x="151244" y="94535"/>
                  </a:lnTo>
                  <a:cubicBezTo>
                    <a:pt x="148547" y="42907"/>
                    <a:pt x="106625" y="1664"/>
                    <a:pt x="54713" y="56"/>
                  </a:cubicBezTo>
                  <a:cubicBezTo>
                    <a:pt x="54713" y="54"/>
                    <a:pt x="54712" y="53"/>
                    <a:pt x="54711" y="53"/>
                  </a:cubicBezTo>
                  <a:cubicBezTo>
                    <a:pt x="54709" y="53"/>
                    <a:pt x="54705" y="56"/>
                    <a:pt x="54705" y="56"/>
                  </a:cubicBezTo>
                  <a:cubicBezTo>
                    <a:pt x="53905" y="29"/>
                    <a:pt x="53106" y="14"/>
                    <a:pt x="52299" y="7"/>
                  </a:cubicBezTo>
                  <a:lnTo>
                    <a:pt x="52228" y="7"/>
                  </a:lnTo>
                  <a:cubicBezTo>
                    <a:pt x="52009" y="1"/>
                    <a:pt x="51781" y="1"/>
                    <a:pt x="51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2430825" y="409225"/>
              <a:ext cx="2578075" cy="2495450"/>
            </a:xfrm>
            <a:custGeom>
              <a:avLst/>
              <a:gdLst/>
              <a:ahLst/>
              <a:cxnLst/>
              <a:rect l="l" t="t" r="r" b="b"/>
              <a:pathLst>
                <a:path w="103123" h="99818" extrusionOk="0">
                  <a:moveTo>
                    <a:pt x="51562" y="1"/>
                  </a:moveTo>
                  <a:cubicBezTo>
                    <a:pt x="51342" y="1"/>
                    <a:pt x="51116" y="1"/>
                    <a:pt x="50895" y="7"/>
                  </a:cubicBezTo>
                  <a:cubicBezTo>
                    <a:pt x="50747" y="16"/>
                    <a:pt x="50592" y="16"/>
                    <a:pt x="50444" y="21"/>
                  </a:cubicBezTo>
                  <a:lnTo>
                    <a:pt x="50422" y="21"/>
                  </a:lnTo>
                  <a:cubicBezTo>
                    <a:pt x="50216" y="29"/>
                    <a:pt x="50011" y="43"/>
                    <a:pt x="49805" y="56"/>
                  </a:cubicBezTo>
                  <a:cubicBezTo>
                    <a:pt x="49594" y="71"/>
                    <a:pt x="49389" y="86"/>
                    <a:pt x="49177" y="107"/>
                  </a:cubicBezTo>
                  <a:cubicBezTo>
                    <a:pt x="48964" y="120"/>
                    <a:pt x="48752" y="142"/>
                    <a:pt x="48546" y="171"/>
                  </a:cubicBezTo>
                  <a:cubicBezTo>
                    <a:pt x="48342" y="192"/>
                    <a:pt x="48130" y="220"/>
                    <a:pt x="47918" y="241"/>
                  </a:cubicBezTo>
                  <a:cubicBezTo>
                    <a:pt x="47790" y="263"/>
                    <a:pt x="47663" y="284"/>
                    <a:pt x="47535" y="297"/>
                  </a:cubicBezTo>
                  <a:cubicBezTo>
                    <a:pt x="47351" y="326"/>
                    <a:pt x="47159" y="354"/>
                    <a:pt x="46976" y="390"/>
                  </a:cubicBezTo>
                  <a:cubicBezTo>
                    <a:pt x="46757" y="425"/>
                    <a:pt x="46544" y="467"/>
                    <a:pt x="46325" y="510"/>
                  </a:cubicBezTo>
                  <a:cubicBezTo>
                    <a:pt x="46113" y="553"/>
                    <a:pt x="45901" y="595"/>
                    <a:pt x="45681" y="644"/>
                  </a:cubicBezTo>
                  <a:cubicBezTo>
                    <a:pt x="45468" y="688"/>
                    <a:pt x="45255" y="737"/>
                    <a:pt x="45043" y="794"/>
                  </a:cubicBezTo>
                  <a:cubicBezTo>
                    <a:pt x="44831" y="843"/>
                    <a:pt x="44612" y="900"/>
                    <a:pt x="44399" y="956"/>
                  </a:cubicBezTo>
                  <a:cubicBezTo>
                    <a:pt x="44137" y="1027"/>
                    <a:pt x="43869" y="1104"/>
                    <a:pt x="43599" y="1183"/>
                  </a:cubicBezTo>
                  <a:cubicBezTo>
                    <a:pt x="43232" y="1296"/>
                    <a:pt x="42863" y="1409"/>
                    <a:pt x="42502" y="1537"/>
                  </a:cubicBezTo>
                  <a:cubicBezTo>
                    <a:pt x="42290" y="1608"/>
                    <a:pt x="42077" y="1685"/>
                    <a:pt x="41872" y="1763"/>
                  </a:cubicBezTo>
                  <a:cubicBezTo>
                    <a:pt x="41441" y="1918"/>
                    <a:pt x="41016" y="2088"/>
                    <a:pt x="40584" y="2265"/>
                  </a:cubicBezTo>
                  <a:cubicBezTo>
                    <a:pt x="40187" y="2435"/>
                    <a:pt x="39798" y="2606"/>
                    <a:pt x="39402" y="2789"/>
                  </a:cubicBezTo>
                  <a:cubicBezTo>
                    <a:pt x="37583" y="3651"/>
                    <a:pt x="35841" y="4662"/>
                    <a:pt x="34192" y="5812"/>
                  </a:cubicBezTo>
                  <a:cubicBezTo>
                    <a:pt x="34001" y="5940"/>
                    <a:pt x="33809" y="6075"/>
                    <a:pt x="33626" y="6208"/>
                  </a:cubicBezTo>
                  <a:cubicBezTo>
                    <a:pt x="33434" y="6343"/>
                    <a:pt x="33250" y="6478"/>
                    <a:pt x="33066" y="6619"/>
                  </a:cubicBezTo>
                  <a:cubicBezTo>
                    <a:pt x="31572" y="7724"/>
                    <a:pt x="30114" y="8970"/>
                    <a:pt x="28691" y="10336"/>
                  </a:cubicBezTo>
                  <a:cubicBezTo>
                    <a:pt x="28514" y="10506"/>
                    <a:pt x="28337" y="10676"/>
                    <a:pt x="28160" y="10852"/>
                  </a:cubicBezTo>
                  <a:lnTo>
                    <a:pt x="27629" y="11384"/>
                  </a:lnTo>
                  <a:cubicBezTo>
                    <a:pt x="27452" y="11561"/>
                    <a:pt x="27275" y="11738"/>
                    <a:pt x="27105" y="11922"/>
                  </a:cubicBezTo>
                  <a:cubicBezTo>
                    <a:pt x="26751" y="12282"/>
                    <a:pt x="26411" y="12658"/>
                    <a:pt x="26065" y="13034"/>
                  </a:cubicBezTo>
                  <a:cubicBezTo>
                    <a:pt x="25711" y="13430"/>
                    <a:pt x="25357" y="13833"/>
                    <a:pt x="25004" y="14244"/>
                  </a:cubicBezTo>
                  <a:cubicBezTo>
                    <a:pt x="24345" y="15008"/>
                    <a:pt x="23693" y="15807"/>
                    <a:pt x="23049" y="16629"/>
                  </a:cubicBezTo>
                  <a:cubicBezTo>
                    <a:pt x="22561" y="17273"/>
                    <a:pt x="22065" y="17924"/>
                    <a:pt x="21583" y="18597"/>
                  </a:cubicBezTo>
                  <a:cubicBezTo>
                    <a:pt x="21428" y="18817"/>
                    <a:pt x="21265" y="19044"/>
                    <a:pt x="21110" y="19263"/>
                  </a:cubicBezTo>
                  <a:cubicBezTo>
                    <a:pt x="20946" y="19490"/>
                    <a:pt x="20791" y="19716"/>
                    <a:pt x="20635" y="19943"/>
                  </a:cubicBezTo>
                  <a:cubicBezTo>
                    <a:pt x="20557" y="20050"/>
                    <a:pt x="20486" y="20156"/>
                    <a:pt x="20416" y="20262"/>
                  </a:cubicBezTo>
                  <a:cubicBezTo>
                    <a:pt x="20176" y="20616"/>
                    <a:pt x="19935" y="20977"/>
                    <a:pt x="19701" y="21339"/>
                  </a:cubicBezTo>
                  <a:cubicBezTo>
                    <a:pt x="19389" y="21811"/>
                    <a:pt x="19086" y="22286"/>
                    <a:pt x="18781" y="22768"/>
                  </a:cubicBezTo>
                  <a:cubicBezTo>
                    <a:pt x="18477" y="23256"/>
                    <a:pt x="18179" y="23743"/>
                    <a:pt x="17881" y="24239"/>
                  </a:cubicBezTo>
                  <a:cubicBezTo>
                    <a:pt x="17436" y="24983"/>
                    <a:pt x="16997" y="25748"/>
                    <a:pt x="16565" y="26519"/>
                  </a:cubicBezTo>
                  <a:cubicBezTo>
                    <a:pt x="16134" y="27298"/>
                    <a:pt x="15701" y="28084"/>
                    <a:pt x="15283" y="28884"/>
                  </a:cubicBezTo>
                  <a:cubicBezTo>
                    <a:pt x="15079" y="29287"/>
                    <a:pt x="14867" y="29691"/>
                    <a:pt x="14668" y="30095"/>
                  </a:cubicBezTo>
                  <a:cubicBezTo>
                    <a:pt x="14456" y="30498"/>
                    <a:pt x="14257" y="30901"/>
                    <a:pt x="14060" y="31312"/>
                  </a:cubicBezTo>
                  <a:cubicBezTo>
                    <a:pt x="13790" y="31871"/>
                    <a:pt x="13522" y="32438"/>
                    <a:pt x="13253" y="33011"/>
                  </a:cubicBezTo>
                  <a:cubicBezTo>
                    <a:pt x="12990" y="33578"/>
                    <a:pt x="12729" y="34144"/>
                    <a:pt x="12474" y="34724"/>
                  </a:cubicBezTo>
                  <a:cubicBezTo>
                    <a:pt x="12218" y="35298"/>
                    <a:pt x="11964" y="35878"/>
                    <a:pt x="11716" y="36466"/>
                  </a:cubicBezTo>
                  <a:cubicBezTo>
                    <a:pt x="11214" y="37641"/>
                    <a:pt x="10732" y="38837"/>
                    <a:pt x="10258" y="40055"/>
                  </a:cubicBezTo>
                  <a:cubicBezTo>
                    <a:pt x="10023" y="40664"/>
                    <a:pt x="9790" y="41280"/>
                    <a:pt x="9564" y="41897"/>
                  </a:cubicBezTo>
                  <a:lnTo>
                    <a:pt x="9564" y="41910"/>
                  </a:lnTo>
                  <a:cubicBezTo>
                    <a:pt x="9330" y="42527"/>
                    <a:pt x="9111" y="43150"/>
                    <a:pt x="8892" y="43779"/>
                  </a:cubicBezTo>
                  <a:cubicBezTo>
                    <a:pt x="8666" y="44409"/>
                    <a:pt x="8452" y="45039"/>
                    <a:pt x="8240" y="45676"/>
                  </a:cubicBezTo>
                  <a:cubicBezTo>
                    <a:pt x="8234" y="45682"/>
                    <a:pt x="8232" y="45690"/>
                    <a:pt x="8233" y="45698"/>
                  </a:cubicBezTo>
                  <a:cubicBezTo>
                    <a:pt x="8021" y="46335"/>
                    <a:pt x="7808" y="46979"/>
                    <a:pt x="7604" y="47624"/>
                  </a:cubicBezTo>
                  <a:cubicBezTo>
                    <a:pt x="7399" y="48274"/>
                    <a:pt x="7193" y="48933"/>
                    <a:pt x="6995" y="49590"/>
                  </a:cubicBezTo>
                  <a:cubicBezTo>
                    <a:pt x="6826" y="50158"/>
                    <a:pt x="6663" y="50717"/>
                    <a:pt x="6492" y="51290"/>
                  </a:cubicBezTo>
                  <a:cubicBezTo>
                    <a:pt x="6245" y="52146"/>
                    <a:pt x="6004" y="53011"/>
                    <a:pt x="5778" y="53889"/>
                  </a:cubicBezTo>
                  <a:cubicBezTo>
                    <a:pt x="5615" y="54475"/>
                    <a:pt x="5458" y="55070"/>
                    <a:pt x="5310" y="55665"/>
                  </a:cubicBezTo>
                  <a:cubicBezTo>
                    <a:pt x="5134" y="56352"/>
                    <a:pt x="4964" y="57045"/>
                    <a:pt x="4794" y="57747"/>
                  </a:cubicBezTo>
                  <a:cubicBezTo>
                    <a:pt x="4624" y="58440"/>
                    <a:pt x="4460" y="59141"/>
                    <a:pt x="4305" y="59848"/>
                  </a:cubicBezTo>
                  <a:cubicBezTo>
                    <a:pt x="4135" y="60600"/>
                    <a:pt x="3965" y="61350"/>
                    <a:pt x="3810" y="62106"/>
                  </a:cubicBezTo>
                  <a:cubicBezTo>
                    <a:pt x="3519" y="63492"/>
                    <a:pt x="3242" y="64896"/>
                    <a:pt x="2981" y="66319"/>
                  </a:cubicBezTo>
                  <a:cubicBezTo>
                    <a:pt x="2846" y="67048"/>
                    <a:pt x="2711" y="67785"/>
                    <a:pt x="2592" y="68521"/>
                  </a:cubicBezTo>
                  <a:cubicBezTo>
                    <a:pt x="2464" y="69257"/>
                    <a:pt x="2344" y="70000"/>
                    <a:pt x="2224" y="70743"/>
                  </a:cubicBezTo>
                  <a:cubicBezTo>
                    <a:pt x="1756" y="73731"/>
                    <a:pt x="1353" y="76775"/>
                    <a:pt x="1035" y="79869"/>
                  </a:cubicBezTo>
                  <a:cubicBezTo>
                    <a:pt x="885" y="81297"/>
                    <a:pt x="752" y="82735"/>
                    <a:pt x="631" y="84187"/>
                  </a:cubicBezTo>
                  <a:cubicBezTo>
                    <a:pt x="553" y="85094"/>
                    <a:pt x="489" y="86006"/>
                    <a:pt x="432" y="86919"/>
                  </a:cubicBezTo>
                  <a:cubicBezTo>
                    <a:pt x="324" y="88427"/>
                    <a:pt x="241" y="89942"/>
                    <a:pt x="185" y="91465"/>
                  </a:cubicBezTo>
                  <a:cubicBezTo>
                    <a:pt x="170" y="91585"/>
                    <a:pt x="170" y="91696"/>
                    <a:pt x="164" y="91819"/>
                  </a:cubicBezTo>
                  <a:cubicBezTo>
                    <a:pt x="135" y="92582"/>
                    <a:pt x="113" y="93347"/>
                    <a:pt x="86" y="94119"/>
                  </a:cubicBezTo>
                  <a:cubicBezTo>
                    <a:pt x="34" y="95733"/>
                    <a:pt x="9" y="97361"/>
                    <a:pt x="9" y="99003"/>
                  </a:cubicBezTo>
                  <a:cubicBezTo>
                    <a:pt x="0" y="99273"/>
                    <a:pt x="0" y="99549"/>
                    <a:pt x="0" y="99817"/>
                  </a:cubicBezTo>
                  <a:lnTo>
                    <a:pt x="518" y="99817"/>
                  </a:lnTo>
                  <a:lnTo>
                    <a:pt x="518" y="99519"/>
                  </a:lnTo>
                  <a:cubicBezTo>
                    <a:pt x="516" y="99372"/>
                    <a:pt x="455" y="99232"/>
                    <a:pt x="347" y="99131"/>
                  </a:cubicBezTo>
                  <a:cubicBezTo>
                    <a:pt x="3327" y="96158"/>
                    <a:pt x="25117" y="93857"/>
                    <a:pt x="51557" y="93857"/>
                  </a:cubicBezTo>
                  <a:cubicBezTo>
                    <a:pt x="78026" y="93857"/>
                    <a:pt x="99824" y="96164"/>
                    <a:pt x="102776" y="99137"/>
                  </a:cubicBezTo>
                  <a:cubicBezTo>
                    <a:pt x="102667" y="99235"/>
                    <a:pt x="102606" y="99374"/>
                    <a:pt x="102606" y="99519"/>
                  </a:cubicBezTo>
                  <a:lnTo>
                    <a:pt x="102606" y="99816"/>
                  </a:lnTo>
                  <a:lnTo>
                    <a:pt x="103123" y="99816"/>
                  </a:lnTo>
                  <a:cubicBezTo>
                    <a:pt x="103123" y="99549"/>
                    <a:pt x="103123" y="99272"/>
                    <a:pt x="103112" y="99002"/>
                  </a:cubicBezTo>
                  <a:cubicBezTo>
                    <a:pt x="102900" y="46362"/>
                    <a:pt x="81634" y="3434"/>
                    <a:pt x="54818" y="192"/>
                  </a:cubicBezTo>
                  <a:cubicBezTo>
                    <a:pt x="53982" y="92"/>
                    <a:pt x="53140" y="36"/>
                    <a:pt x="52299" y="7"/>
                  </a:cubicBezTo>
                  <a:lnTo>
                    <a:pt x="52227" y="7"/>
                  </a:lnTo>
                  <a:cubicBezTo>
                    <a:pt x="52007" y="1"/>
                    <a:pt x="51781" y="1"/>
                    <a:pt x="515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1212675" y="2785325"/>
              <a:ext cx="26525" cy="41575"/>
            </a:xfrm>
            <a:custGeom>
              <a:avLst/>
              <a:gdLst/>
              <a:ahLst/>
              <a:cxnLst/>
              <a:rect l="l" t="t" r="r" b="b"/>
              <a:pathLst>
                <a:path w="1061" h="1663" extrusionOk="0">
                  <a:moveTo>
                    <a:pt x="524" y="0"/>
                  </a:moveTo>
                  <a:cubicBezTo>
                    <a:pt x="236" y="0"/>
                    <a:pt x="1" y="234"/>
                    <a:pt x="2" y="523"/>
                  </a:cubicBezTo>
                  <a:lnTo>
                    <a:pt x="2" y="1133"/>
                  </a:lnTo>
                  <a:cubicBezTo>
                    <a:pt x="1" y="1424"/>
                    <a:pt x="236" y="1662"/>
                    <a:pt x="529" y="1662"/>
                  </a:cubicBezTo>
                  <a:cubicBezTo>
                    <a:pt x="530" y="1662"/>
                    <a:pt x="531" y="1662"/>
                    <a:pt x="531" y="1662"/>
                  </a:cubicBezTo>
                  <a:cubicBezTo>
                    <a:pt x="535" y="1662"/>
                    <a:pt x="538" y="1662"/>
                    <a:pt x="541" y="1662"/>
                  </a:cubicBezTo>
                  <a:cubicBezTo>
                    <a:pt x="557" y="1662"/>
                    <a:pt x="573" y="1660"/>
                    <a:pt x="589" y="1655"/>
                  </a:cubicBezTo>
                  <a:cubicBezTo>
                    <a:pt x="850" y="1634"/>
                    <a:pt x="1061" y="1401"/>
                    <a:pt x="1061" y="1133"/>
                  </a:cubicBezTo>
                  <a:lnTo>
                    <a:pt x="1061" y="523"/>
                  </a:lnTo>
                  <a:cubicBezTo>
                    <a:pt x="1061" y="486"/>
                    <a:pt x="1053" y="451"/>
                    <a:pt x="1053" y="414"/>
                  </a:cubicBezTo>
                  <a:cubicBezTo>
                    <a:pt x="1009" y="219"/>
                    <a:pt x="851" y="59"/>
                    <a:pt x="647" y="8"/>
                  </a:cubicBezTo>
                  <a:cubicBezTo>
                    <a:pt x="610" y="8"/>
                    <a:pt x="567" y="0"/>
                    <a:pt x="531" y="0"/>
                  </a:cubicBezTo>
                  <a:cubicBezTo>
                    <a:pt x="529" y="0"/>
                    <a:pt x="527" y="0"/>
                    <a:pt x="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2417525" y="2877800"/>
              <a:ext cx="26700" cy="41750"/>
            </a:xfrm>
            <a:custGeom>
              <a:avLst/>
              <a:gdLst/>
              <a:ahLst/>
              <a:cxnLst/>
              <a:rect l="l" t="t" r="r" b="b"/>
              <a:pathLst>
                <a:path w="1068" h="1670" extrusionOk="0">
                  <a:moveTo>
                    <a:pt x="532" y="1"/>
                  </a:moveTo>
                  <a:cubicBezTo>
                    <a:pt x="449" y="1"/>
                    <a:pt x="368" y="21"/>
                    <a:pt x="293" y="59"/>
                  </a:cubicBezTo>
                  <a:lnTo>
                    <a:pt x="293" y="66"/>
                  </a:lnTo>
                  <a:cubicBezTo>
                    <a:pt x="115" y="150"/>
                    <a:pt x="2" y="331"/>
                    <a:pt x="3" y="530"/>
                  </a:cubicBezTo>
                  <a:lnTo>
                    <a:pt x="3" y="1140"/>
                  </a:lnTo>
                  <a:cubicBezTo>
                    <a:pt x="0" y="1337"/>
                    <a:pt x="115" y="1518"/>
                    <a:pt x="293" y="1604"/>
                  </a:cubicBezTo>
                  <a:lnTo>
                    <a:pt x="293" y="1611"/>
                  </a:lnTo>
                  <a:cubicBezTo>
                    <a:pt x="366" y="1649"/>
                    <a:pt x="449" y="1669"/>
                    <a:pt x="532" y="1669"/>
                  </a:cubicBezTo>
                  <a:cubicBezTo>
                    <a:pt x="536" y="1669"/>
                    <a:pt x="539" y="1669"/>
                    <a:pt x="542" y="1669"/>
                  </a:cubicBezTo>
                  <a:cubicBezTo>
                    <a:pt x="833" y="1669"/>
                    <a:pt x="1067" y="1430"/>
                    <a:pt x="1062" y="1140"/>
                  </a:cubicBezTo>
                  <a:lnTo>
                    <a:pt x="1062" y="530"/>
                  </a:lnTo>
                  <a:cubicBezTo>
                    <a:pt x="1060" y="379"/>
                    <a:pt x="998" y="235"/>
                    <a:pt x="888" y="130"/>
                  </a:cubicBezTo>
                  <a:cubicBezTo>
                    <a:pt x="791" y="47"/>
                    <a:pt x="667" y="1"/>
                    <a:pt x="5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p:nvPr/>
          </p:nvSpPr>
          <p:spPr>
            <a:xfrm>
              <a:off x="4995650" y="2877800"/>
              <a:ext cx="26525" cy="41750"/>
            </a:xfrm>
            <a:custGeom>
              <a:avLst/>
              <a:gdLst/>
              <a:ahLst/>
              <a:cxnLst/>
              <a:rect l="l" t="t" r="r" b="b"/>
              <a:pathLst>
                <a:path w="1061" h="1670" extrusionOk="0">
                  <a:moveTo>
                    <a:pt x="537" y="0"/>
                  </a:moveTo>
                  <a:cubicBezTo>
                    <a:pt x="535" y="0"/>
                    <a:pt x="532" y="0"/>
                    <a:pt x="530" y="1"/>
                  </a:cubicBezTo>
                  <a:lnTo>
                    <a:pt x="522" y="1"/>
                  </a:lnTo>
                  <a:cubicBezTo>
                    <a:pt x="393" y="2"/>
                    <a:pt x="269" y="51"/>
                    <a:pt x="173" y="138"/>
                  </a:cubicBezTo>
                  <a:cubicBezTo>
                    <a:pt x="63" y="239"/>
                    <a:pt x="1" y="380"/>
                    <a:pt x="1" y="530"/>
                  </a:cubicBezTo>
                  <a:lnTo>
                    <a:pt x="1" y="1140"/>
                  </a:lnTo>
                  <a:cubicBezTo>
                    <a:pt x="1" y="1288"/>
                    <a:pt x="63" y="1430"/>
                    <a:pt x="173" y="1530"/>
                  </a:cubicBezTo>
                  <a:cubicBezTo>
                    <a:pt x="269" y="1619"/>
                    <a:pt x="395" y="1669"/>
                    <a:pt x="525" y="1669"/>
                  </a:cubicBezTo>
                  <a:cubicBezTo>
                    <a:pt x="527" y="1669"/>
                    <a:pt x="528" y="1669"/>
                    <a:pt x="530" y="1669"/>
                  </a:cubicBezTo>
                  <a:cubicBezTo>
                    <a:pt x="532" y="1669"/>
                    <a:pt x="535" y="1669"/>
                    <a:pt x="537" y="1669"/>
                  </a:cubicBezTo>
                  <a:cubicBezTo>
                    <a:pt x="619" y="1669"/>
                    <a:pt x="699" y="1646"/>
                    <a:pt x="770" y="1604"/>
                  </a:cubicBezTo>
                  <a:cubicBezTo>
                    <a:pt x="948" y="1518"/>
                    <a:pt x="1061" y="1337"/>
                    <a:pt x="1058" y="1140"/>
                  </a:cubicBezTo>
                  <a:lnTo>
                    <a:pt x="1058" y="530"/>
                  </a:lnTo>
                  <a:cubicBezTo>
                    <a:pt x="1061" y="333"/>
                    <a:pt x="948" y="152"/>
                    <a:pt x="770" y="66"/>
                  </a:cubicBezTo>
                  <a:cubicBezTo>
                    <a:pt x="699" y="24"/>
                    <a:pt x="619"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6194375" y="2783100"/>
              <a:ext cx="26350" cy="41550"/>
            </a:xfrm>
            <a:custGeom>
              <a:avLst/>
              <a:gdLst/>
              <a:ahLst/>
              <a:cxnLst/>
              <a:rect l="l" t="t" r="r" b="b"/>
              <a:pathLst>
                <a:path w="1054" h="1662" extrusionOk="0">
                  <a:moveTo>
                    <a:pt x="530" y="1"/>
                  </a:moveTo>
                  <a:cubicBezTo>
                    <a:pt x="483" y="2"/>
                    <a:pt x="437" y="6"/>
                    <a:pt x="391" y="14"/>
                  </a:cubicBezTo>
                  <a:lnTo>
                    <a:pt x="391" y="23"/>
                  </a:lnTo>
                  <a:cubicBezTo>
                    <a:pt x="161" y="82"/>
                    <a:pt x="0" y="291"/>
                    <a:pt x="0" y="529"/>
                  </a:cubicBezTo>
                  <a:lnTo>
                    <a:pt x="0" y="1132"/>
                  </a:lnTo>
                  <a:cubicBezTo>
                    <a:pt x="0" y="1408"/>
                    <a:pt x="195" y="1626"/>
                    <a:pt x="464" y="1653"/>
                  </a:cubicBezTo>
                  <a:cubicBezTo>
                    <a:pt x="482" y="1659"/>
                    <a:pt x="500" y="1662"/>
                    <a:pt x="519" y="1662"/>
                  </a:cubicBezTo>
                  <a:cubicBezTo>
                    <a:pt x="522" y="1662"/>
                    <a:pt x="526" y="1661"/>
                    <a:pt x="530" y="1661"/>
                  </a:cubicBezTo>
                  <a:cubicBezTo>
                    <a:pt x="819" y="1661"/>
                    <a:pt x="1052" y="1430"/>
                    <a:pt x="1052" y="1133"/>
                  </a:cubicBezTo>
                  <a:lnTo>
                    <a:pt x="1052" y="530"/>
                  </a:lnTo>
                  <a:cubicBezTo>
                    <a:pt x="1054" y="239"/>
                    <a:pt x="819" y="4"/>
                    <a:pt x="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6"/>
            <p:cNvSpPr/>
            <p:nvPr/>
          </p:nvSpPr>
          <p:spPr>
            <a:xfrm>
              <a:off x="3627900" y="401500"/>
              <a:ext cx="173700" cy="24350"/>
            </a:xfrm>
            <a:custGeom>
              <a:avLst/>
              <a:gdLst/>
              <a:ahLst/>
              <a:cxnLst/>
              <a:rect l="l" t="t" r="r" b="b"/>
              <a:pathLst>
                <a:path w="6948" h="974" extrusionOk="0">
                  <a:moveTo>
                    <a:pt x="3474" y="1"/>
                  </a:moveTo>
                  <a:cubicBezTo>
                    <a:pt x="1556" y="1"/>
                    <a:pt x="1" y="218"/>
                    <a:pt x="1" y="488"/>
                  </a:cubicBezTo>
                  <a:cubicBezTo>
                    <a:pt x="1" y="756"/>
                    <a:pt x="1556" y="974"/>
                    <a:pt x="3474" y="974"/>
                  </a:cubicBezTo>
                  <a:cubicBezTo>
                    <a:pt x="5392" y="974"/>
                    <a:pt x="6947" y="756"/>
                    <a:pt x="6947" y="488"/>
                  </a:cubicBezTo>
                  <a:cubicBezTo>
                    <a:pt x="6947" y="220"/>
                    <a:pt x="5392" y="1"/>
                    <a:pt x="3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6"/>
            <p:cNvSpPr/>
            <p:nvPr/>
          </p:nvSpPr>
          <p:spPr>
            <a:xfrm>
              <a:off x="3687400" y="238125"/>
              <a:ext cx="54650" cy="179600"/>
            </a:xfrm>
            <a:custGeom>
              <a:avLst/>
              <a:gdLst/>
              <a:ahLst/>
              <a:cxnLst/>
              <a:rect l="l" t="t" r="r" b="b"/>
              <a:pathLst>
                <a:path w="2186" h="7184" extrusionOk="0">
                  <a:moveTo>
                    <a:pt x="1086" y="0"/>
                  </a:moveTo>
                  <a:cubicBezTo>
                    <a:pt x="646" y="0"/>
                    <a:pt x="289" y="357"/>
                    <a:pt x="289" y="796"/>
                  </a:cubicBezTo>
                  <a:lnTo>
                    <a:pt x="1" y="6492"/>
                  </a:lnTo>
                  <a:cubicBezTo>
                    <a:pt x="1" y="6932"/>
                    <a:pt x="646" y="7183"/>
                    <a:pt x="1086" y="7183"/>
                  </a:cubicBezTo>
                  <a:cubicBezTo>
                    <a:pt x="1525" y="7183"/>
                    <a:pt x="2185" y="6952"/>
                    <a:pt x="2185" y="6512"/>
                  </a:cubicBezTo>
                  <a:lnTo>
                    <a:pt x="1882" y="796"/>
                  </a:lnTo>
                  <a:cubicBezTo>
                    <a:pt x="1882" y="357"/>
                    <a:pt x="1525" y="0"/>
                    <a:pt x="10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p:nvPr/>
          </p:nvSpPr>
          <p:spPr>
            <a:xfrm>
              <a:off x="3719850" y="3030450"/>
              <a:ext cx="636400" cy="1036125"/>
            </a:xfrm>
            <a:custGeom>
              <a:avLst/>
              <a:gdLst/>
              <a:ahLst/>
              <a:cxnLst/>
              <a:rect l="l" t="t" r="r" b="b"/>
              <a:pathLst>
                <a:path w="25456" h="41445" extrusionOk="0">
                  <a:moveTo>
                    <a:pt x="11864" y="0"/>
                  </a:moveTo>
                  <a:cubicBezTo>
                    <a:pt x="5312" y="0"/>
                    <a:pt x="0" y="5313"/>
                    <a:pt x="0" y="11865"/>
                  </a:cubicBezTo>
                  <a:lnTo>
                    <a:pt x="0" y="41444"/>
                  </a:lnTo>
                  <a:cubicBezTo>
                    <a:pt x="25455" y="26103"/>
                    <a:pt x="23731" y="11865"/>
                    <a:pt x="23731" y="11865"/>
                  </a:cubicBezTo>
                  <a:cubicBezTo>
                    <a:pt x="23731" y="5313"/>
                    <a:pt x="18417" y="0"/>
                    <a:pt x="1186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3024725" y="3226175"/>
              <a:ext cx="1395925" cy="622100"/>
            </a:xfrm>
            <a:custGeom>
              <a:avLst/>
              <a:gdLst/>
              <a:ahLst/>
              <a:cxnLst/>
              <a:rect l="l" t="t" r="r" b="b"/>
              <a:pathLst>
                <a:path w="55837" h="24884" extrusionOk="0">
                  <a:moveTo>
                    <a:pt x="35823" y="1"/>
                  </a:moveTo>
                  <a:lnTo>
                    <a:pt x="27712" y="21053"/>
                  </a:lnTo>
                  <a:lnTo>
                    <a:pt x="18664" y="6994"/>
                  </a:lnTo>
                  <a:lnTo>
                    <a:pt x="13146" y="12513"/>
                  </a:lnTo>
                  <a:lnTo>
                    <a:pt x="1" y="12513"/>
                  </a:lnTo>
                  <a:lnTo>
                    <a:pt x="1" y="14255"/>
                  </a:lnTo>
                  <a:lnTo>
                    <a:pt x="13867" y="14255"/>
                  </a:lnTo>
                  <a:lnTo>
                    <a:pt x="18368" y="9754"/>
                  </a:lnTo>
                  <a:lnTo>
                    <a:pt x="28104" y="24883"/>
                  </a:lnTo>
                  <a:lnTo>
                    <a:pt x="35771" y="4985"/>
                  </a:lnTo>
                  <a:lnTo>
                    <a:pt x="39251" y="14618"/>
                  </a:lnTo>
                  <a:lnTo>
                    <a:pt x="55836" y="14618"/>
                  </a:lnTo>
                  <a:lnTo>
                    <a:pt x="55836" y="12876"/>
                  </a:lnTo>
                  <a:lnTo>
                    <a:pt x="40475" y="12876"/>
                  </a:lnTo>
                  <a:lnTo>
                    <a:pt x="358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1"/>
          <p:cNvSpPr txBox="1">
            <a:spLocks noGrp="1"/>
          </p:cNvSpPr>
          <p:nvPr>
            <p:ph type="title" idx="6"/>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EDA-Some Meaningful insights</a:t>
            </a:r>
            <a:endParaRPr dirty="0"/>
          </a:p>
        </p:txBody>
      </p:sp>
      <p:pic>
        <p:nvPicPr>
          <p:cNvPr id="3" name="图片 2">
            <a:extLst>
              <a:ext uri="{FF2B5EF4-FFF2-40B4-BE49-F238E27FC236}">
                <a16:creationId xmlns:a16="http://schemas.microsoft.com/office/drawing/2014/main" id="{ABAFBDBF-0061-2D6E-0F84-7AC8471B063B}"/>
              </a:ext>
            </a:extLst>
          </p:cNvPr>
          <p:cNvPicPr>
            <a:picLocks noChangeAspect="1"/>
          </p:cNvPicPr>
          <p:nvPr/>
        </p:nvPicPr>
        <p:blipFill>
          <a:blip r:embed="rId3"/>
          <a:stretch>
            <a:fillRect/>
          </a:stretch>
        </p:blipFill>
        <p:spPr>
          <a:xfrm>
            <a:off x="877660" y="1502230"/>
            <a:ext cx="7388679" cy="3143250"/>
          </a:xfrm>
          <a:prstGeom prst="rect">
            <a:avLst/>
          </a:prstGeom>
        </p:spPr>
      </p:pic>
      <p:pic>
        <p:nvPicPr>
          <p:cNvPr id="6" name="图片 5">
            <a:extLst>
              <a:ext uri="{FF2B5EF4-FFF2-40B4-BE49-F238E27FC236}">
                <a16:creationId xmlns:a16="http://schemas.microsoft.com/office/drawing/2014/main" id="{9D5D6300-9305-589B-BF87-77C46BB29F89}"/>
              </a:ext>
            </a:extLst>
          </p:cNvPr>
          <p:cNvPicPr>
            <a:picLocks noChangeAspect="1"/>
          </p:cNvPicPr>
          <p:nvPr/>
        </p:nvPicPr>
        <p:blipFill>
          <a:blip r:embed="rId4"/>
          <a:stretch>
            <a:fillRect/>
          </a:stretch>
        </p:blipFill>
        <p:spPr>
          <a:xfrm>
            <a:off x="3363005" y="4645480"/>
            <a:ext cx="2695575" cy="310241"/>
          </a:xfrm>
          <a:prstGeom prst="rect">
            <a:avLst/>
          </a:prstGeom>
        </p:spPr>
      </p:pic>
      <p:sp>
        <p:nvSpPr>
          <p:cNvPr id="7" name="文本框 6">
            <a:extLst>
              <a:ext uri="{FF2B5EF4-FFF2-40B4-BE49-F238E27FC236}">
                <a16:creationId xmlns:a16="http://schemas.microsoft.com/office/drawing/2014/main" id="{1D3BB4DA-8B9C-6C42-E16D-CE081F7A733E}"/>
              </a:ext>
            </a:extLst>
          </p:cNvPr>
          <p:cNvSpPr txBox="1"/>
          <p:nvPr/>
        </p:nvSpPr>
        <p:spPr>
          <a:xfrm>
            <a:off x="1216478" y="890257"/>
            <a:ext cx="5576207" cy="338554"/>
          </a:xfrm>
          <a:prstGeom prst="rect">
            <a:avLst/>
          </a:prstGeom>
          <a:noFill/>
        </p:spPr>
        <p:txBody>
          <a:bodyPr wrap="square" rtlCol="0">
            <a:spAutoFit/>
          </a:bodyPr>
          <a:lstStyle/>
          <a:p>
            <a:r>
              <a:rPr lang="en-US" altLang="zh-CN" sz="1600" b="1" u="sng" dirty="0"/>
              <a:t>Building occupancy year </a:t>
            </a:r>
            <a:endParaRPr lang="zh-CN" altLang="en-US" sz="1600" b="1" u="sng" dirty="0"/>
          </a:p>
        </p:txBody>
      </p:sp>
    </p:spTree>
    <p:extLst>
      <p:ext uri="{BB962C8B-B14F-4D97-AF65-F5344CB8AC3E}">
        <p14:creationId xmlns:p14="http://schemas.microsoft.com/office/powerpoint/2010/main" val="669339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1"/>
          <p:cNvSpPr txBox="1">
            <a:spLocks noGrp="1"/>
          </p:cNvSpPr>
          <p:nvPr>
            <p:ph type="title" idx="6"/>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EDA-Some Meaningful insights</a:t>
            </a:r>
            <a:endParaRPr dirty="0"/>
          </a:p>
        </p:txBody>
      </p:sp>
      <p:sp>
        <p:nvSpPr>
          <p:cNvPr id="8" name="文本框 7">
            <a:extLst>
              <a:ext uri="{FF2B5EF4-FFF2-40B4-BE49-F238E27FC236}">
                <a16:creationId xmlns:a16="http://schemas.microsoft.com/office/drawing/2014/main" id="{48B746E3-934C-AA71-C4C7-754B8D7DDFA1}"/>
              </a:ext>
            </a:extLst>
          </p:cNvPr>
          <p:cNvSpPr txBox="1"/>
          <p:nvPr/>
        </p:nvSpPr>
        <p:spPr>
          <a:xfrm>
            <a:off x="889907" y="1004207"/>
            <a:ext cx="5951764" cy="307777"/>
          </a:xfrm>
          <a:prstGeom prst="rect">
            <a:avLst/>
          </a:prstGeom>
          <a:noFill/>
        </p:spPr>
        <p:txBody>
          <a:bodyPr wrap="square" rtlCol="0">
            <a:spAutoFit/>
          </a:bodyPr>
          <a:lstStyle/>
          <a:p>
            <a:r>
              <a:rPr lang="en-US" altLang="zh-CN" sz="1400" dirty="0">
                <a:solidFill>
                  <a:srgbClr val="FF0000"/>
                </a:solidFill>
              </a:rPr>
              <a:t>Bivariate and Multivariate Analysis:</a:t>
            </a:r>
          </a:p>
        </p:txBody>
      </p:sp>
      <p:pic>
        <p:nvPicPr>
          <p:cNvPr id="4" name="图片 3">
            <a:extLst>
              <a:ext uri="{FF2B5EF4-FFF2-40B4-BE49-F238E27FC236}">
                <a16:creationId xmlns:a16="http://schemas.microsoft.com/office/drawing/2014/main" id="{7873652B-235D-8AA8-4A8C-03C0B6191142}"/>
              </a:ext>
            </a:extLst>
          </p:cNvPr>
          <p:cNvPicPr>
            <a:picLocks noChangeAspect="1"/>
          </p:cNvPicPr>
          <p:nvPr/>
        </p:nvPicPr>
        <p:blipFill>
          <a:blip r:embed="rId3"/>
          <a:stretch>
            <a:fillRect/>
          </a:stretch>
        </p:blipFill>
        <p:spPr>
          <a:xfrm>
            <a:off x="759278" y="1534886"/>
            <a:ext cx="7037614" cy="3490974"/>
          </a:xfrm>
          <a:prstGeom prst="rect">
            <a:avLst/>
          </a:prstGeom>
        </p:spPr>
      </p:pic>
    </p:spTree>
    <p:extLst>
      <p:ext uri="{BB962C8B-B14F-4D97-AF65-F5344CB8AC3E}">
        <p14:creationId xmlns:p14="http://schemas.microsoft.com/office/powerpoint/2010/main" val="983138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1"/>
          <p:cNvSpPr txBox="1">
            <a:spLocks noGrp="1"/>
          </p:cNvSpPr>
          <p:nvPr>
            <p:ph type="title" idx="6"/>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EDA-Some Meaningful insights</a:t>
            </a:r>
            <a:endParaRPr dirty="0"/>
          </a:p>
        </p:txBody>
      </p:sp>
      <p:pic>
        <p:nvPicPr>
          <p:cNvPr id="4" name="图片 3">
            <a:extLst>
              <a:ext uri="{FF2B5EF4-FFF2-40B4-BE49-F238E27FC236}">
                <a16:creationId xmlns:a16="http://schemas.microsoft.com/office/drawing/2014/main" id="{3DAF11AE-C7E7-467C-FE39-01BE363C041A}"/>
              </a:ext>
            </a:extLst>
          </p:cNvPr>
          <p:cNvPicPr>
            <a:picLocks noChangeAspect="1"/>
          </p:cNvPicPr>
          <p:nvPr/>
        </p:nvPicPr>
        <p:blipFill>
          <a:blip r:embed="rId3"/>
          <a:stretch>
            <a:fillRect/>
          </a:stretch>
        </p:blipFill>
        <p:spPr>
          <a:xfrm>
            <a:off x="669472" y="1596561"/>
            <a:ext cx="8474528" cy="3546939"/>
          </a:xfrm>
          <a:prstGeom prst="rect">
            <a:avLst/>
          </a:prstGeom>
        </p:spPr>
      </p:pic>
      <p:sp>
        <p:nvSpPr>
          <p:cNvPr id="8" name="文本框 7">
            <a:extLst>
              <a:ext uri="{FF2B5EF4-FFF2-40B4-BE49-F238E27FC236}">
                <a16:creationId xmlns:a16="http://schemas.microsoft.com/office/drawing/2014/main" id="{48B746E3-934C-AA71-C4C7-754B8D7DDFA1}"/>
              </a:ext>
            </a:extLst>
          </p:cNvPr>
          <p:cNvSpPr txBox="1"/>
          <p:nvPr/>
        </p:nvSpPr>
        <p:spPr>
          <a:xfrm>
            <a:off x="889907" y="1004207"/>
            <a:ext cx="5951764" cy="307777"/>
          </a:xfrm>
          <a:prstGeom prst="rect">
            <a:avLst/>
          </a:prstGeom>
          <a:noFill/>
        </p:spPr>
        <p:txBody>
          <a:bodyPr wrap="square" rtlCol="0">
            <a:spAutoFit/>
          </a:bodyPr>
          <a:lstStyle/>
          <a:p>
            <a:r>
              <a:rPr lang="en-US" altLang="zh-CN" sz="1400" dirty="0">
                <a:solidFill>
                  <a:srgbClr val="FF0000"/>
                </a:solidFill>
              </a:rPr>
              <a:t>Bivariate and Multivariate Analysis:</a:t>
            </a:r>
          </a:p>
        </p:txBody>
      </p:sp>
    </p:spTree>
    <p:extLst>
      <p:ext uri="{BB962C8B-B14F-4D97-AF65-F5344CB8AC3E}">
        <p14:creationId xmlns:p14="http://schemas.microsoft.com/office/powerpoint/2010/main" val="1293889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1"/>
          <p:cNvSpPr txBox="1">
            <a:spLocks noGrp="1"/>
          </p:cNvSpPr>
          <p:nvPr>
            <p:ph type="title" idx="6"/>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EDA-Some Meaningful insights</a:t>
            </a:r>
            <a:endParaRPr dirty="0"/>
          </a:p>
        </p:txBody>
      </p:sp>
      <p:sp>
        <p:nvSpPr>
          <p:cNvPr id="8" name="文本框 7">
            <a:extLst>
              <a:ext uri="{FF2B5EF4-FFF2-40B4-BE49-F238E27FC236}">
                <a16:creationId xmlns:a16="http://schemas.microsoft.com/office/drawing/2014/main" id="{48B746E3-934C-AA71-C4C7-754B8D7DDFA1}"/>
              </a:ext>
            </a:extLst>
          </p:cNvPr>
          <p:cNvSpPr txBox="1"/>
          <p:nvPr/>
        </p:nvSpPr>
        <p:spPr>
          <a:xfrm>
            <a:off x="889907" y="1004207"/>
            <a:ext cx="5951764" cy="307777"/>
          </a:xfrm>
          <a:prstGeom prst="rect">
            <a:avLst/>
          </a:prstGeom>
          <a:noFill/>
        </p:spPr>
        <p:txBody>
          <a:bodyPr wrap="square" rtlCol="0">
            <a:spAutoFit/>
          </a:bodyPr>
          <a:lstStyle/>
          <a:p>
            <a:r>
              <a:rPr lang="en-US" altLang="zh-CN" sz="1400" dirty="0">
                <a:solidFill>
                  <a:srgbClr val="FF0000"/>
                </a:solidFill>
              </a:rPr>
              <a:t>Bivariate and Multivariate Analysis:</a:t>
            </a:r>
          </a:p>
        </p:txBody>
      </p:sp>
      <p:pic>
        <p:nvPicPr>
          <p:cNvPr id="4" name="图片 3">
            <a:extLst>
              <a:ext uri="{FF2B5EF4-FFF2-40B4-BE49-F238E27FC236}">
                <a16:creationId xmlns:a16="http://schemas.microsoft.com/office/drawing/2014/main" id="{7C7EC6C1-4CDB-AB38-45E8-5BC1222642BA}"/>
              </a:ext>
            </a:extLst>
          </p:cNvPr>
          <p:cNvPicPr>
            <a:picLocks noChangeAspect="1"/>
          </p:cNvPicPr>
          <p:nvPr/>
        </p:nvPicPr>
        <p:blipFill>
          <a:blip r:embed="rId3"/>
          <a:stretch>
            <a:fillRect/>
          </a:stretch>
        </p:blipFill>
        <p:spPr>
          <a:xfrm>
            <a:off x="889907" y="1425934"/>
            <a:ext cx="6661377" cy="3526716"/>
          </a:xfrm>
          <a:prstGeom prst="rect">
            <a:avLst/>
          </a:prstGeom>
        </p:spPr>
      </p:pic>
    </p:spTree>
    <p:extLst>
      <p:ext uri="{BB962C8B-B14F-4D97-AF65-F5344CB8AC3E}">
        <p14:creationId xmlns:p14="http://schemas.microsoft.com/office/powerpoint/2010/main" val="1151997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1"/>
          <p:cNvSpPr txBox="1">
            <a:spLocks noGrp="1"/>
          </p:cNvSpPr>
          <p:nvPr>
            <p:ph type="title" idx="6"/>
          </p:nvPr>
        </p:nvSpPr>
        <p:spPr>
          <a:xfrm>
            <a:off x="1804693" y="117269"/>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Methodology</a:t>
            </a:r>
            <a:endParaRPr dirty="0"/>
          </a:p>
        </p:txBody>
      </p:sp>
      <p:sp>
        <p:nvSpPr>
          <p:cNvPr id="2" name="文本框 1">
            <a:extLst>
              <a:ext uri="{FF2B5EF4-FFF2-40B4-BE49-F238E27FC236}">
                <a16:creationId xmlns:a16="http://schemas.microsoft.com/office/drawing/2014/main" id="{19848CDB-9FEB-AC45-A60B-AD19C1880162}"/>
              </a:ext>
            </a:extLst>
          </p:cNvPr>
          <p:cNvSpPr txBox="1"/>
          <p:nvPr/>
        </p:nvSpPr>
        <p:spPr>
          <a:xfrm>
            <a:off x="1200148" y="1125200"/>
            <a:ext cx="6604908" cy="289310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Area Under the Curve (AUC) was the evaluation metric used to calculate construction insurance claims. </a:t>
            </a:r>
          </a:p>
          <a:p>
            <a:pPr marL="285750" indent="-285750">
              <a:buFont typeface="Arial" panose="020B0604020202020204" pitchFamily="34" charset="0"/>
              <a:buChar char="•"/>
            </a:pPr>
            <a:r>
              <a:rPr lang="en-US" altLang="zh-CN" dirty="0"/>
              <a:t>Majority of buildings did not have insurance claims for the certain period based on calculating AUC values for each insurance client. </a:t>
            </a:r>
          </a:p>
          <a:p>
            <a:pPr marL="285750" indent="-285750">
              <a:buFont typeface="Arial" panose="020B0604020202020204" pitchFamily="34" charset="0"/>
              <a:buChar char="•"/>
            </a:pPr>
            <a:r>
              <a:rPr lang="en-US" altLang="zh-CN" dirty="0"/>
              <a:t>Logistic regression can help to estimate the probability of an insurance claim occurring such as having claim or not having claim based on a given dataset of building variables.</a:t>
            </a:r>
          </a:p>
          <a:p>
            <a:pPr marL="285750" indent="-285750">
              <a:buFont typeface="Arial" panose="020B0604020202020204" pitchFamily="34" charset="0"/>
              <a:buChar char="•"/>
            </a:pPr>
            <a:r>
              <a:rPr lang="en-US" altLang="zh-CN" dirty="0"/>
              <a:t>Gaussian Naive Bayes (GNB) is a classification technique used in Machine Learning based on the probabilistic approach and Gaussian distribution. It helps to predict the probability based on building attributes. </a:t>
            </a:r>
          </a:p>
          <a:p>
            <a:pPr marL="285750" indent="-285750">
              <a:buFont typeface="Arial" panose="020B0604020202020204" pitchFamily="34" charset="0"/>
              <a:buChar char="•"/>
            </a:pPr>
            <a:r>
              <a:rPr lang="en-US" altLang="zh-CN" dirty="0" err="1"/>
              <a:t>XGBoost</a:t>
            </a:r>
            <a:r>
              <a:rPr lang="en-US" altLang="zh-CN" dirty="0"/>
              <a:t> is a regression predictive modeling which has better results based on four evaluation indicators namely accuracy, sensitivity, specificity, and precision.</a:t>
            </a:r>
            <a:endParaRPr lang="zh-CN" altLang="en-US" dirty="0"/>
          </a:p>
        </p:txBody>
      </p:sp>
    </p:spTree>
    <p:extLst>
      <p:ext uri="{BB962C8B-B14F-4D97-AF65-F5344CB8AC3E}">
        <p14:creationId xmlns:p14="http://schemas.microsoft.com/office/powerpoint/2010/main" val="2701357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1"/>
          <p:cNvSpPr txBox="1">
            <a:spLocks noGrp="1"/>
          </p:cNvSpPr>
          <p:nvPr>
            <p:ph type="title" idx="6"/>
          </p:nvPr>
        </p:nvSpPr>
        <p:spPr>
          <a:xfrm>
            <a:off x="1804693" y="117269"/>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Methodology</a:t>
            </a:r>
            <a:endParaRPr dirty="0"/>
          </a:p>
        </p:txBody>
      </p:sp>
      <p:graphicFrame>
        <p:nvGraphicFramePr>
          <p:cNvPr id="3" name="表格 2">
            <a:extLst>
              <a:ext uri="{FF2B5EF4-FFF2-40B4-BE49-F238E27FC236}">
                <a16:creationId xmlns:a16="http://schemas.microsoft.com/office/drawing/2014/main" id="{3518F102-2262-1BB1-2C07-78541F272BBD}"/>
              </a:ext>
            </a:extLst>
          </p:cNvPr>
          <p:cNvGraphicFramePr>
            <a:graphicFrameLocks noGrp="1"/>
          </p:cNvGraphicFramePr>
          <p:nvPr>
            <p:extLst>
              <p:ext uri="{D42A27DB-BD31-4B8C-83A1-F6EECF244321}">
                <p14:modId xmlns:p14="http://schemas.microsoft.com/office/powerpoint/2010/main" val="2577327274"/>
              </p:ext>
            </p:extLst>
          </p:nvPr>
        </p:nvGraphicFramePr>
        <p:xfrm>
          <a:off x="2106386" y="1238340"/>
          <a:ext cx="5271045" cy="1953896"/>
        </p:xfrm>
        <a:graphic>
          <a:graphicData uri="http://schemas.openxmlformats.org/drawingml/2006/table">
            <a:tbl>
              <a:tblPr firstRow="1" firstCol="1" bandRow="1">
                <a:tableStyleId>{8F7B684A-9CBB-4BEB-83E5-74EF570561BB}</a:tableStyleId>
              </a:tblPr>
              <a:tblGrid>
                <a:gridCol w="1861095">
                  <a:extLst>
                    <a:ext uri="{9D8B030D-6E8A-4147-A177-3AD203B41FA5}">
                      <a16:colId xmlns:a16="http://schemas.microsoft.com/office/drawing/2014/main" val="2546809117"/>
                    </a:ext>
                  </a:extLst>
                </a:gridCol>
                <a:gridCol w="1822450">
                  <a:extLst>
                    <a:ext uri="{9D8B030D-6E8A-4147-A177-3AD203B41FA5}">
                      <a16:colId xmlns:a16="http://schemas.microsoft.com/office/drawing/2014/main" val="128596025"/>
                    </a:ext>
                  </a:extLst>
                </a:gridCol>
                <a:gridCol w="1587500">
                  <a:extLst>
                    <a:ext uri="{9D8B030D-6E8A-4147-A177-3AD203B41FA5}">
                      <a16:colId xmlns:a16="http://schemas.microsoft.com/office/drawing/2014/main" val="1053506417"/>
                    </a:ext>
                  </a:extLst>
                </a:gridCol>
              </a:tblGrid>
              <a:tr h="488474">
                <a:tc>
                  <a:txBody>
                    <a:bodyPr/>
                    <a:lstStyle/>
                    <a:p>
                      <a:pPr algn="just"/>
                      <a:r>
                        <a:rPr lang="en-US" sz="1150" kern="100" dirty="0">
                          <a:effectLst/>
                        </a:rPr>
                        <a:t>Regressor Type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2"/>
                    </a:solidFill>
                  </a:tcPr>
                </a:tc>
                <a:tc>
                  <a:txBody>
                    <a:bodyPr/>
                    <a:lstStyle/>
                    <a:p>
                      <a:pPr algn="just"/>
                      <a:r>
                        <a:rPr lang="en-US" sz="1150" kern="100" dirty="0">
                          <a:effectLst/>
                        </a:rPr>
                        <a:t>Accuracy</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2"/>
                    </a:solidFill>
                  </a:tcPr>
                </a:tc>
                <a:tc>
                  <a:txBody>
                    <a:bodyPr/>
                    <a:lstStyle/>
                    <a:p>
                      <a:pPr algn="just"/>
                      <a:r>
                        <a:rPr lang="en-US" sz="1150" kern="100" dirty="0">
                          <a:effectLst/>
                        </a:rPr>
                        <a:t>RMSE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2851013519"/>
                  </a:ext>
                </a:extLst>
              </a:tr>
              <a:tr h="488474">
                <a:tc>
                  <a:txBody>
                    <a:bodyPr/>
                    <a:lstStyle/>
                    <a:p>
                      <a:pPr algn="just"/>
                      <a:r>
                        <a:rPr lang="en-US" sz="1150" kern="100" dirty="0">
                          <a:effectLst/>
                        </a:rPr>
                        <a:t>Logistic regression</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2"/>
                    </a:solidFill>
                  </a:tcPr>
                </a:tc>
                <a:tc>
                  <a:txBody>
                    <a:bodyPr/>
                    <a:lstStyle/>
                    <a:p>
                      <a:pPr algn="just"/>
                      <a:r>
                        <a:rPr lang="en-US" sz="1150" kern="100" dirty="0">
                          <a:effectLst/>
                        </a:rPr>
                        <a:t>0.84</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2"/>
                    </a:solidFill>
                  </a:tcPr>
                </a:tc>
                <a:tc>
                  <a:txBody>
                    <a:bodyPr/>
                    <a:lstStyle/>
                    <a:p>
                      <a:pPr algn="just"/>
                      <a:r>
                        <a:rPr lang="en-US" sz="11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153985289"/>
                  </a:ext>
                </a:extLst>
              </a:tr>
              <a:tr h="488474">
                <a:tc>
                  <a:txBody>
                    <a:bodyPr/>
                    <a:lstStyle/>
                    <a:p>
                      <a:pPr algn="just"/>
                      <a:r>
                        <a:rPr lang="en-US" sz="1150" kern="100" dirty="0">
                          <a:effectLst/>
                        </a:rPr>
                        <a:t>Gaussian Naive Bayes</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2"/>
                    </a:solidFill>
                  </a:tcPr>
                </a:tc>
                <a:tc>
                  <a:txBody>
                    <a:bodyPr/>
                    <a:lstStyle/>
                    <a:p>
                      <a:pPr algn="just"/>
                      <a:r>
                        <a:rPr lang="en-US" sz="1150" kern="100">
                          <a:effectLst/>
                        </a:rPr>
                        <a:t>0.75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2"/>
                    </a:solidFill>
                  </a:tcPr>
                </a:tc>
                <a:tc>
                  <a:txBody>
                    <a:bodyPr/>
                    <a:lstStyle/>
                    <a:p>
                      <a:pPr algn="just"/>
                      <a:r>
                        <a:rPr lang="en-US" sz="11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4015199472"/>
                  </a:ext>
                </a:extLst>
              </a:tr>
              <a:tr h="488474">
                <a:tc>
                  <a:txBody>
                    <a:bodyPr/>
                    <a:lstStyle/>
                    <a:p>
                      <a:pPr algn="just"/>
                      <a:r>
                        <a:rPr lang="en-US" sz="1150" kern="100">
                          <a:effectLst/>
                        </a:rPr>
                        <a:t>XGBOOST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2"/>
                    </a:solidFill>
                  </a:tcPr>
                </a:tc>
                <a:tc>
                  <a:txBody>
                    <a:bodyPr/>
                    <a:lstStyle/>
                    <a:p>
                      <a:pPr algn="just"/>
                      <a:r>
                        <a:rPr lang="en-US" sz="1150" kern="100" dirty="0">
                          <a:effectLst/>
                        </a:rPr>
                        <a:t> 0.83</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2"/>
                    </a:solidFill>
                  </a:tcPr>
                </a:tc>
                <a:tc>
                  <a:txBody>
                    <a:bodyPr/>
                    <a:lstStyle/>
                    <a:p>
                      <a:pPr algn="just"/>
                      <a:r>
                        <a:rPr lang="en-US" sz="1150" kern="100" dirty="0">
                          <a:effectLst/>
                        </a:rPr>
                        <a:t>0.38</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2098663489"/>
                  </a:ext>
                </a:extLst>
              </a:tr>
            </a:tbl>
          </a:graphicData>
        </a:graphic>
      </p:graphicFrame>
    </p:spTree>
    <p:extLst>
      <p:ext uri="{BB962C8B-B14F-4D97-AF65-F5344CB8AC3E}">
        <p14:creationId xmlns:p14="http://schemas.microsoft.com/office/powerpoint/2010/main" val="641124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1"/>
          <p:cNvSpPr txBox="1">
            <a:spLocks noGrp="1"/>
          </p:cNvSpPr>
          <p:nvPr>
            <p:ph type="title" idx="6"/>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Methodology-AUC</a:t>
            </a:r>
            <a:endParaRPr dirty="0"/>
          </a:p>
        </p:txBody>
      </p:sp>
      <p:pic>
        <p:nvPicPr>
          <p:cNvPr id="2" name="图片 1">
            <a:extLst>
              <a:ext uri="{FF2B5EF4-FFF2-40B4-BE49-F238E27FC236}">
                <a16:creationId xmlns:a16="http://schemas.microsoft.com/office/drawing/2014/main" id="{16EA6D5E-A123-915B-36F7-1CDBC59982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8481" y="1122310"/>
            <a:ext cx="4337050" cy="3238500"/>
          </a:xfrm>
          <a:prstGeom prst="rect">
            <a:avLst/>
          </a:prstGeom>
          <a:noFill/>
          <a:ln>
            <a:noFill/>
          </a:ln>
        </p:spPr>
      </p:pic>
      <p:pic>
        <p:nvPicPr>
          <p:cNvPr id="3" name="图片 2">
            <a:extLst>
              <a:ext uri="{FF2B5EF4-FFF2-40B4-BE49-F238E27FC236}">
                <a16:creationId xmlns:a16="http://schemas.microsoft.com/office/drawing/2014/main" id="{530D860E-59F8-E908-5D11-FBA85BE703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55531" y="1122310"/>
            <a:ext cx="3498850" cy="2387600"/>
          </a:xfrm>
          <a:prstGeom prst="rect">
            <a:avLst/>
          </a:prstGeom>
          <a:noFill/>
          <a:ln>
            <a:noFill/>
          </a:ln>
        </p:spPr>
      </p:pic>
      <p:pic>
        <p:nvPicPr>
          <p:cNvPr id="5" name="图片 4">
            <a:extLst>
              <a:ext uri="{FF2B5EF4-FFF2-40B4-BE49-F238E27FC236}">
                <a16:creationId xmlns:a16="http://schemas.microsoft.com/office/drawing/2014/main" id="{A09BDAD9-0AD4-B55E-409F-D4C1CB7A1B30}"/>
              </a:ext>
            </a:extLst>
          </p:cNvPr>
          <p:cNvPicPr>
            <a:picLocks noChangeAspect="1"/>
          </p:cNvPicPr>
          <p:nvPr/>
        </p:nvPicPr>
        <p:blipFill>
          <a:blip r:embed="rId5"/>
          <a:stretch>
            <a:fillRect/>
          </a:stretch>
        </p:blipFill>
        <p:spPr>
          <a:xfrm>
            <a:off x="5334906" y="3741964"/>
            <a:ext cx="3419475" cy="800100"/>
          </a:xfrm>
          <a:prstGeom prst="rect">
            <a:avLst/>
          </a:prstGeom>
        </p:spPr>
      </p:pic>
    </p:spTree>
    <p:extLst>
      <p:ext uri="{BB962C8B-B14F-4D97-AF65-F5344CB8AC3E}">
        <p14:creationId xmlns:p14="http://schemas.microsoft.com/office/powerpoint/2010/main" val="679267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2" name="文本框 1">
            <a:extLst>
              <a:ext uri="{FF2B5EF4-FFF2-40B4-BE49-F238E27FC236}">
                <a16:creationId xmlns:a16="http://schemas.microsoft.com/office/drawing/2014/main" id="{CAAD5047-F5DF-AC41-1E92-F2D97705C40A}"/>
              </a:ext>
            </a:extLst>
          </p:cNvPr>
          <p:cNvSpPr txBox="1"/>
          <p:nvPr/>
        </p:nvSpPr>
        <p:spPr>
          <a:xfrm>
            <a:off x="1322615" y="1436915"/>
            <a:ext cx="6229350" cy="2523768"/>
          </a:xfrm>
          <a:prstGeom prst="rect">
            <a:avLst/>
          </a:prstGeom>
          <a:noFill/>
        </p:spPr>
        <p:txBody>
          <a:bodyPr wrap="square" rtlCol="0">
            <a:spAutoFit/>
          </a:bodyPr>
          <a:lstStyle/>
          <a:p>
            <a:r>
              <a:rPr lang="en-US" altLang="zh-CN" sz="1800" b="1" dirty="0"/>
              <a:t>Can predict if a building will have an insurance claim during a certain period or not in Lagos and Nigeria?</a:t>
            </a:r>
          </a:p>
          <a:p>
            <a:br>
              <a:rPr lang="en-US" altLang="zh-CN" sz="1800" b="1" dirty="0"/>
            </a:br>
            <a:r>
              <a:rPr lang="en-US" altLang="zh-CN" sz="1800" b="1" dirty="0"/>
              <a:t>Can predict the probability of having at least one claim over the insured period of the building in Lagos and Nigeria? If not, what factors will increase the probability of having the claim?</a:t>
            </a:r>
          </a:p>
          <a:p>
            <a:endParaRPr lang="en-US" altLang="zh-CN" sz="1800" b="1" dirty="0"/>
          </a:p>
          <a:p>
            <a:endParaRPr lang="zh-CN" altLang="en-US" dirty="0"/>
          </a:p>
        </p:txBody>
      </p:sp>
      <p:sp>
        <p:nvSpPr>
          <p:cNvPr id="3" name="文本框 2">
            <a:extLst>
              <a:ext uri="{FF2B5EF4-FFF2-40B4-BE49-F238E27FC236}">
                <a16:creationId xmlns:a16="http://schemas.microsoft.com/office/drawing/2014/main" id="{FB985B5B-2B20-0BA8-568B-A37B7ABF35A6}"/>
              </a:ext>
            </a:extLst>
          </p:cNvPr>
          <p:cNvSpPr txBox="1"/>
          <p:nvPr/>
        </p:nvSpPr>
        <p:spPr>
          <a:xfrm>
            <a:off x="2081893" y="718457"/>
            <a:ext cx="4131129" cy="523220"/>
          </a:xfrm>
          <a:prstGeom prst="rect">
            <a:avLst/>
          </a:prstGeom>
          <a:noFill/>
        </p:spPr>
        <p:txBody>
          <a:bodyPr wrap="square" rtlCol="0">
            <a:spAutoFit/>
          </a:bodyPr>
          <a:lstStyle/>
          <a:p>
            <a:pPr algn="ctr"/>
            <a:r>
              <a:rPr lang="en-US" altLang="zh-CN" sz="2800" dirty="0">
                <a:solidFill>
                  <a:schemeClr val="accent5"/>
                </a:solidFill>
                <a:latin typeface="Staatliches"/>
                <a:sym typeface="Staatliches"/>
              </a:rPr>
              <a:t>Research</a:t>
            </a:r>
            <a:r>
              <a:rPr lang="en-US" altLang="zh-CN" sz="2800" dirty="0">
                <a:solidFill>
                  <a:schemeClr val="accent5"/>
                </a:solidFill>
                <a:latin typeface="Staatliches"/>
              </a:rPr>
              <a:t> Questions</a:t>
            </a:r>
            <a:endParaRPr lang="zh-CN" altLang="en-US" sz="2800" dirty="0">
              <a:solidFill>
                <a:schemeClr val="accent5"/>
              </a:solidFill>
              <a:latin typeface="Staatliches"/>
            </a:endParaRPr>
          </a:p>
        </p:txBody>
      </p:sp>
    </p:spTree>
    <p:extLst>
      <p:ext uri="{BB962C8B-B14F-4D97-AF65-F5344CB8AC3E}">
        <p14:creationId xmlns:p14="http://schemas.microsoft.com/office/powerpoint/2010/main" val="2570960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2" name="文本框 1">
            <a:extLst>
              <a:ext uri="{FF2B5EF4-FFF2-40B4-BE49-F238E27FC236}">
                <a16:creationId xmlns:a16="http://schemas.microsoft.com/office/drawing/2014/main" id="{CAAD5047-F5DF-AC41-1E92-F2D97705C40A}"/>
              </a:ext>
            </a:extLst>
          </p:cNvPr>
          <p:cNvSpPr txBox="1"/>
          <p:nvPr/>
        </p:nvSpPr>
        <p:spPr>
          <a:xfrm>
            <a:off x="1236889" y="1894115"/>
            <a:ext cx="6229350" cy="1600438"/>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P</a:t>
            </a:r>
            <a:r>
              <a:rPr lang="en-US" altLang="zh-CN" sz="1400" b="1" dirty="0"/>
              <a:t>redict whether building collapse or damages will happen during the period of insurance</a:t>
            </a:r>
          </a:p>
          <a:p>
            <a:endParaRPr lang="en-US" altLang="zh-CN" sz="1400" b="1" dirty="0"/>
          </a:p>
          <a:p>
            <a:pPr marL="285750" indent="-285750">
              <a:buFont typeface="Arial" panose="020B0604020202020204" pitchFamily="34" charset="0"/>
              <a:buChar char="•"/>
            </a:pPr>
            <a:r>
              <a:rPr lang="en-US" altLang="zh-CN" b="1" dirty="0"/>
              <a:t>P</a:t>
            </a:r>
            <a:r>
              <a:rPr lang="en-US" altLang="zh-CN" sz="1400" b="1" dirty="0"/>
              <a:t>revent losing of lives </a:t>
            </a:r>
          </a:p>
          <a:p>
            <a:endParaRPr lang="en-US" altLang="zh-CN" b="1" dirty="0"/>
          </a:p>
          <a:p>
            <a:pPr marL="285750" indent="-285750">
              <a:buFont typeface="Arial" panose="020B0604020202020204" pitchFamily="34" charset="0"/>
              <a:buChar char="•"/>
            </a:pPr>
            <a:r>
              <a:rPr lang="en-US" altLang="zh-CN" b="1" dirty="0"/>
              <a:t>H</a:t>
            </a:r>
            <a:r>
              <a:rPr lang="en-US" altLang="zh-CN" sz="1400" b="1" dirty="0"/>
              <a:t>elp insurance company to increase profits</a:t>
            </a:r>
            <a:br>
              <a:rPr lang="en-US" altLang="zh-CN" sz="1400" b="1" dirty="0"/>
            </a:br>
            <a:endParaRPr lang="zh-CN" altLang="en-US" dirty="0"/>
          </a:p>
        </p:txBody>
      </p:sp>
      <p:sp>
        <p:nvSpPr>
          <p:cNvPr id="3" name="文本框 2">
            <a:extLst>
              <a:ext uri="{FF2B5EF4-FFF2-40B4-BE49-F238E27FC236}">
                <a16:creationId xmlns:a16="http://schemas.microsoft.com/office/drawing/2014/main" id="{3F68728D-7A07-AE1C-826D-49D1C9AF9AFE}"/>
              </a:ext>
            </a:extLst>
          </p:cNvPr>
          <p:cNvSpPr txBox="1"/>
          <p:nvPr/>
        </p:nvSpPr>
        <p:spPr>
          <a:xfrm>
            <a:off x="2359478" y="669471"/>
            <a:ext cx="3257550" cy="523220"/>
          </a:xfrm>
          <a:prstGeom prst="rect">
            <a:avLst/>
          </a:prstGeom>
          <a:noFill/>
        </p:spPr>
        <p:txBody>
          <a:bodyPr wrap="square" rtlCol="0">
            <a:spAutoFit/>
          </a:bodyPr>
          <a:lstStyle/>
          <a:p>
            <a:pPr algn="ctr"/>
            <a:r>
              <a:rPr lang="en-US" altLang="zh-CN" sz="2800" dirty="0">
                <a:solidFill>
                  <a:schemeClr val="accent5"/>
                </a:solidFill>
                <a:latin typeface="Staatliches"/>
              </a:rPr>
              <a:t>Motivation</a:t>
            </a:r>
            <a:endParaRPr lang="zh-CN" altLang="en-US" sz="2800" dirty="0">
              <a:solidFill>
                <a:schemeClr val="accent5"/>
              </a:solidFill>
              <a:latin typeface="Staatliches"/>
            </a:endParaRPr>
          </a:p>
        </p:txBody>
      </p:sp>
    </p:spTree>
    <p:extLst>
      <p:ext uri="{BB962C8B-B14F-4D97-AF65-F5344CB8AC3E}">
        <p14:creationId xmlns:p14="http://schemas.microsoft.com/office/powerpoint/2010/main" val="3927223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2" name="文本框 1">
            <a:extLst>
              <a:ext uri="{FF2B5EF4-FFF2-40B4-BE49-F238E27FC236}">
                <a16:creationId xmlns:a16="http://schemas.microsoft.com/office/drawing/2014/main" id="{CAAD5047-F5DF-AC41-1E92-F2D97705C40A}"/>
              </a:ext>
            </a:extLst>
          </p:cNvPr>
          <p:cNvSpPr txBox="1"/>
          <p:nvPr/>
        </p:nvSpPr>
        <p:spPr>
          <a:xfrm>
            <a:off x="1236889" y="1469572"/>
            <a:ext cx="6229350" cy="3754874"/>
          </a:xfrm>
          <a:prstGeom prst="rect">
            <a:avLst/>
          </a:prstGeom>
          <a:noFill/>
        </p:spPr>
        <p:txBody>
          <a:bodyPr wrap="square" rtlCol="0">
            <a:spAutoFit/>
          </a:bodyPr>
          <a:lstStyle/>
          <a:p>
            <a:r>
              <a:rPr lang="en-US" altLang="zh-CN" sz="1400" b="1" dirty="0"/>
              <a:t>Reference: </a:t>
            </a:r>
            <a:r>
              <a:rPr lang="en-US" altLang="zh-CN" sz="1400" u="sng" dirty="0">
                <a:solidFill>
                  <a:schemeClr val="hlink"/>
                </a:solidFill>
                <a:latin typeface="Arial"/>
                <a:ea typeface="Arial"/>
                <a:cs typeface="Arial"/>
                <a:sym typeface="Arial"/>
                <a:hlinkClick r:id="rId3"/>
              </a:rPr>
              <a:t>https://ieeexplore.ieee.org/Xplore/home.jsp</a:t>
            </a:r>
            <a:r>
              <a:rPr lang="en-US" altLang="zh-CN" sz="1400" dirty="0">
                <a:latin typeface="Arial"/>
                <a:ea typeface="Arial"/>
                <a:cs typeface="Arial"/>
                <a:sym typeface="Arial"/>
              </a:rPr>
              <a:t> </a:t>
            </a:r>
          </a:p>
          <a:p>
            <a:endParaRPr lang="en-US" altLang="zh-CN" sz="1400" b="1" dirty="0"/>
          </a:p>
          <a:p>
            <a:r>
              <a:rPr lang="en-US" altLang="zh-CN" sz="1400" b="1" dirty="0"/>
              <a:t>Goal: </a:t>
            </a:r>
            <a:r>
              <a:rPr lang="en-US" altLang="zh-CN" sz="1400" dirty="0"/>
              <a:t>Built a new insurance demand model to predict more accuracy insurance claims for individuals and improve the accuracy of insurance cost by using health data</a:t>
            </a:r>
          </a:p>
          <a:p>
            <a:endParaRPr lang="en-US" altLang="zh-CN" dirty="0"/>
          </a:p>
          <a:p>
            <a:endParaRPr lang="en-US" altLang="zh-CN" dirty="0"/>
          </a:p>
          <a:p>
            <a:r>
              <a:rPr lang="en-US" altLang="zh-CN" sz="1400" b="1" dirty="0"/>
              <a:t>Methodology: </a:t>
            </a:r>
            <a:r>
              <a:rPr lang="en-US" altLang="zh-CN" sz="1400" dirty="0"/>
              <a:t>Used multiple regression algorithms such as linear regression, random forest regression, decision tress regression and support vector  regression to build the model</a:t>
            </a:r>
          </a:p>
          <a:p>
            <a:endParaRPr lang="en-US" altLang="zh-CN" dirty="0"/>
          </a:p>
          <a:p>
            <a:r>
              <a:rPr lang="en-US" altLang="zh-CN" sz="1400" b="1" dirty="0"/>
              <a:t>Result: </a:t>
            </a:r>
            <a:r>
              <a:rPr lang="en-US" altLang="zh-CN" sz="1400" dirty="0"/>
              <a:t>The age and smoking history had significant impact on the model. Premiums were determined by a person's health condition.</a:t>
            </a:r>
          </a:p>
          <a:p>
            <a:endParaRPr lang="en-US" altLang="zh-CN" sz="1400" b="1" dirty="0"/>
          </a:p>
          <a:p>
            <a:endParaRPr lang="en-US" altLang="zh-CN" sz="1400" dirty="0"/>
          </a:p>
          <a:p>
            <a:br>
              <a:rPr lang="en-US" altLang="zh-CN" sz="1400" b="1" dirty="0"/>
            </a:br>
            <a:endParaRPr lang="zh-CN" altLang="en-US" dirty="0"/>
          </a:p>
        </p:txBody>
      </p:sp>
      <p:sp>
        <p:nvSpPr>
          <p:cNvPr id="3" name="文本框 2">
            <a:extLst>
              <a:ext uri="{FF2B5EF4-FFF2-40B4-BE49-F238E27FC236}">
                <a16:creationId xmlns:a16="http://schemas.microsoft.com/office/drawing/2014/main" id="{3F68728D-7A07-AE1C-826D-49D1C9AF9AFE}"/>
              </a:ext>
            </a:extLst>
          </p:cNvPr>
          <p:cNvSpPr txBox="1"/>
          <p:nvPr/>
        </p:nvSpPr>
        <p:spPr>
          <a:xfrm>
            <a:off x="2359478" y="669471"/>
            <a:ext cx="3257550" cy="523220"/>
          </a:xfrm>
          <a:prstGeom prst="rect">
            <a:avLst/>
          </a:prstGeom>
          <a:noFill/>
        </p:spPr>
        <p:txBody>
          <a:bodyPr wrap="square" rtlCol="0">
            <a:spAutoFit/>
          </a:bodyPr>
          <a:lstStyle/>
          <a:p>
            <a:pPr algn="ctr"/>
            <a:r>
              <a:rPr lang="en-US" altLang="zh-CN" sz="2800" dirty="0">
                <a:solidFill>
                  <a:schemeClr val="accent5"/>
                </a:solidFill>
                <a:latin typeface="Staatliches"/>
              </a:rPr>
              <a:t>Literature review</a:t>
            </a:r>
            <a:endParaRPr lang="zh-CN" altLang="en-US" sz="2800" dirty="0">
              <a:solidFill>
                <a:schemeClr val="accent5"/>
              </a:solidFill>
              <a:latin typeface="Staatliches"/>
            </a:endParaRPr>
          </a:p>
        </p:txBody>
      </p:sp>
    </p:spTree>
    <p:extLst>
      <p:ext uri="{BB962C8B-B14F-4D97-AF65-F5344CB8AC3E}">
        <p14:creationId xmlns:p14="http://schemas.microsoft.com/office/powerpoint/2010/main" val="2450654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29"/>
          <p:cNvSpPr txBox="1">
            <a:spLocks noGrp="1"/>
          </p:cNvSpPr>
          <p:nvPr>
            <p:ph type="body" idx="1"/>
          </p:nvPr>
        </p:nvSpPr>
        <p:spPr>
          <a:xfrm>
            <a:off x="467463" y="668533"/>
            <a:ext cx="5849527" cy="357800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dirty="0"/>
              <a:t>Dataset from Zindi:</a:t>
            </a:r>
          </a:p>
          <a:p>
            <a:pPr marL="0" lvl="0" indent="0" algn="l" rtl="0">
              <a:spcBef>
                <a:spcPts val="0"/>
              </a:spcBef>
              <a:spcAft>
                <a:spcPts val="1600"/>
              </a:spcAft>
              <a:buClr>
                <a:schemeClr val="dk1"/>
              </a:buClr>
              <a:buSzPts val="1100"/>
              <a:buFont typeface="Arial"/>
              <a:buNone/>
            </a:pPr>
            <a:r>
              <a:rPr lang="en-US" dirty="0">
                <a:hlinkClick r:id="rId3"/>
              </a:rPr>
              <a:t>https://zindi.africa/competitions/insurance-prediction-challenge/data</a:t>
            </a:r>
            <a:endParaRPr lang="en-US" dirty="0"/>
          </a:p>
          <a:p>
            <a:pPr marL="0" lvl="0" indent="0" algn="l" rtl="0">
              <a:spcBef>
                <a:spcPts val="0"/>
              </a:spcBef>
              <a:spcAft>
                <a:spcPts val="1600"/>
              </a:spcAft>
              <a:buClr>
                <a:schemeClr val="dk1"/>
              </a:buClr>
              <a:buSzPts val="1100"/>
              <a:buFont typeface="Arial"/>
              <a:buNone/>
            </a:pPr>
            <a:r>
              <a:rPr lang="en-US" dirty="0"/>
              <a:t>Dataset:</a:t>
            </a:r>
          </a:p>
          <a:p>
            <a:pPr marL="285750" indent="-285750">
              <a:spcAft>
                <a:spcPts val="1600"/>
              </a:spcAft>
              <a:buClr>
                <a:schemeClr val="dk1"/>
              </a:buClr>
              <a:buSzPts val="1100"/>
            </a:pPr>
            <a:r>
              <a:rPr lang="en-US" dirty="0"/>
              <a:t>Insurance data from 2012-2016</a:t>
            </a:r>
          </a:p>
          <a:p>
            <a:pPr marL="285750" indent="-285750">
              <a:spcAft>
                <a:spcPts val="1600"/>
              </a:spcAft>
              <a:buClr>
                <a:schemeClr val="dk1"/>
              </a:buClr>
              <a:buSzPts val="1100"/>
            </a:pPr>
            <a:r>
              <a:rPr lang="en-US" dirty="0"/>
              <a:t>Contains 10k rows and  14 columns</a:t>
            </a:r>
            <a:endParaRPr lang="en" dirty="0"/>
          </a:p>
          <a:p>
            <a:pPr marL="0" lvl="0" indent="0" algn="l" rtl="0">
              <a:spcBef>
                <a:spcPts val="0"/>
              </a:spcBef>
              <a:spcAft>
                <a:spcPts val="1600"/>
              </a:spcAft>
              <a:buClr>
                <a:schemeClr val="dk1"/>
              </a:buClr>
              <a:buSzPts val="1100"/>
              <a:buFont typeface="Arial"/>
              <a:buNone/>
            </a:pPr>
            <a:endParaRPr dirty="0"/>
          </a:p>
        </p:txBody>
      </p:sp>
      <p:sp>
        <p:nvSpPr>
          <p:cNvPr id="195" name="Google Shape;195;p29"/>
          <p:cNvSpPr txBox="1">
            <a:spLocks noGrp="1"/>
          </p:cNvSpPr>
          <p:nvPr>
            <p:ph type="title"/>
          </p:nvPr>
        </p:nvSpPr>
        <p:spPr>
          <a:xfrm>
            <a:off x="1820883" y="197094"/>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Dataset</a:t>
            </a:r>
            <a:endParaRPr dirty="0">
              <a:solidFill>
                <a:schemeClr val="accent5"/>
              </a:solidFill>
            </a:endParaRPr>
          </a:p>
        </p:txBody>
      </p:sp>
      <p:grpSp>
        <p:nvGrpSpPr>
          <p:cNvPr id="196" name="Google Shape;196;p29"/>
          <p:cNvGrpSpPr/>
          <p:nvPr/>
        </p:nvGrpSpPr>
        <p:grpSpPr>
          <a:xfrm>
            <a:off x="6261051" y="1756839"/>
            <a:ext cx="1228146" cy="1511671"/>
            <a:chOff x="3599318" y="4299590"/>
            <a:chExt cx="251098" cy="309028"/>
          </a:xfrm>
        </p:grpSpPr>
        <p:sp>
          <p:nvSpPr>
            <p:cNvPr id="197" name="Google Shape;197;p29"/>
            <p:cNvSpPr/>
            <p:nvPr/>
          </p:nvSpPr>
          <p:spPr>
            <a:xfrm>
              <a:off x="3599318" y="4299590"/>
              <a:ext cx="251098" cy="309028"/>
            </a:xfrm>
            <a:custGeom>
              <a:avLst/>
              <a:gdLst/>
              <a:ahLst/>
              <a:cxnLst/>
              <a:rect l="l" t="t" r="r" b="b"/>
              <a:pathLst>
                <a:path w="9562" h="11768" extrusionOk="0">
                  <a:moveTo>
                    <a:pt x="4748" y="1"/>
                  </a:moveTo>
                  <a:lnTo>
                    <a:pt x="144" y="919"/>
                  </a:lnTo>
                  <a:cubicBezTo>
                    <a:pt x="58" y="939"/>
                    <a:pt x="1" y="1015"/>
                    <a:pt x="1" y="1101"/>
                  </a:cubicBezTo>
                  <a:lnTo>
                    <a:pt x="1" y="7724"/>
                  </a:lnTo>
                  <a:cubicBezTo>
                    <a:pt x="1" y="7772"/>
                    <a:pt x="20" y="7829"/>
                    <a:pt x="68" y="7858"/>
                  </a:cubicBezTo>
                  <a:lnTo>
                    <a:pt x="4661" y="11724"/>
                  </a:lnTo>
                  <a:cubicBezTo>
                    <a:pt x="4695" y="11753"/>
                    <a:pt x="4738" y="11767"/>
                    <a:pt x="4781" y="11767"/>
                  </a:cubicBezTo>
                  <a:cubicBezTo>
                    <a:pt x="4824" y="11767"/>
                    <a:pt x="4867" y="11753"/>
                    <a:pt x="4901" y="11724"/>
                  </a:cubicBezTo>
                  <a:lnTo>
                    <a:pt x="9494" y="7858"/>
                  </a:lnTo>
                  <a:cubicBezTo>
                    <a:pt x="9533" y="7829"/>
                    <a:pt x="9561" y="7772"/>
                    <a:pt x="9561" y="7724"/>
                  </a:cubicBezTo>
                  <a:lnTo>
                    <a:pt x="9561" y="1101"/>
                  </a:lnTo>
                  <a:cubicBezTo>
                    <a:pt x="9561" y="1015"/>
                    <a:pt x="9494" y="939"/>
                    <a:pt x="9408" y="919"/>
                  </a:cubicBezTo>
                  <a:lnTo>
                    <a:pt x="48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3618672" y="4319206"/>
              <a:ext cx="212391" cy="264018"/>
            </a:xfrm>
            <a:custGeom>
              <a:avLst/>
              <a:gdLst/>
              <a:ahLst/>
              <a:cxnLst/>
              <a:rect l="l" t="t" r="r" b="b"/>
              <a:pathLst>
                <a:path w="8088" h="10054" extrusionOk="0">
                  <a:moveTo>
                    <a:pt x="4001" y="0"/>
                  </a:moveTo>
                  <a:lnTo>
                    <a:pt x="144" y="775"/>
                  </a:lnTo>
                  <a:cubicBezTo>
                    <a:pt x="58" y="794"/>
                    <a:pt x="1" y="871"/>
                    <a:pt x="1" y="957"/>
                  </a:cubicBezTo>
                  <a:lnTo>
                    <a:pt x="1" y="6632"/>
                  </a:lnTo>
                  <a:cubicBezTo>
                    <a:pt x="1" y="6680"/>
                    <a:pt x="29" y="6738"/>
                    <a:pt x="68" y="6766"/>
                  </a:cubicBezTo>
                  <a:lnTo>
                    <a:pt x="3924" y="10011"/>
                  </a:lnTo>
                  <a:cubicBezTo>
                    <a:pt x="3963" y="10039"/>
                    <a:pt x="4006" y="10054"/>
                    <a:pt x="4048" y="10054"/>
                  </a:cubicBezTo>
                  <a:cubicBezTo>
                    <a:pt x="4089" y="10054"/>
                    <a:pt x="4130" y="10039"/>
                    <a:pt x="4164" y="10011"/>
                  </a:cubicBezTo>
                  <a:lnTo>
                    <a:pt x="8020" y="6766"/>
                  </a:lnTo>
                  <a:cubicBezTo>
                    <a:pt x="8059" y="6728"/>
                    <a:pt x="8087" y="6680"/>
                    <a:pt x="8087" y="6623"/>
                  </a:cubicBezTo>
                  <a:lnTo>
                    <a:pt x="8087" y="957"/>
                  </a:lnTo>
                  <a:cubicBezTo>
                    <a:pt x="8087" y="871"/>
                    <a:pt x="8020" y="794"/>
                    <a:pt x="7934" y="775"/>
                  </a:cubicBezTo>
                  <a:lnTo>
                    <a:pt x="4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618672" y="4335777"/>
              <a:ext cx="118144" cy="247448"/>
            </a:xfrm>
            <a:custGeom>
              <a:avLst/>
              <a:gdLst/>
              <a:ahLst/>
              <a:cxnLst/>
              <a:rect l="l" t="t" r="r" b="b"/>
              <a:pathLst>
                <a:path w="4499" h="9423" extrusionOk="0">
                  <a:moveTo>
                    <a:pt x="881" y="1"/>
                  </a:moveTo>
                  <a:lnTo>
                    <a:pt x="144" y="144"/>
                  </a:lnTo>
                  <a:cubicBezTo>
                    <a:pt x="58" y="163"/>
                    <a:pt x="1" y="240"/>
                    <a:pt x="1" y="326"/>
                  </a:cubicBezTo>
                  <a:lnTo>
                    <a:pt x="1" y="6001"/>
                  </a:lnTo>
                  <a:cubicBezTo>
                    <a:pt x="1" y="6049"/>
                    <a:pt x="29" y="6097"/>
                    <a:pt x="68" y="6135"/>
                  </a:cubicBezTo>
                  <a:lnTo>
                    <a:pt x="3924" y="9380"/>
                  </a:lnTo>
                  <a:cubicBezTo>
                    <a:pt x="3963" y="9408"/>
                    <a:pt x="4006" y="9423"/>
                    <a:pt x="4048" y="9423"/>
                  </a:cubicBezTo>
                  <a:cubicBezTo>
                    <a:pt x="4089" y="9423"/>
                    <a:pt x="4130" y="9408"/>
                    <a:pt x="4164" y="9380"/>
                  </a:cubicBezTo>
                  <a:lnTo>
                    <a:pt x="4499" y="9092"/>
                  </a:lnTo>
                  <a:lnTo>
                    <a:pt x="795" y="6001"/>
                  </a:lnTo>
                  <a:cubicBezTo>
                    <a:pt x="757" y="5963"/>
                    <a:pt x="728" y="5906"/>
                    <a:pt x="737" y="5858"/>
                  </a:cubicBezTo>
                  <a:lnTo>
                    <a:pt x="737" y="183"/>
                  </a:lnTo>
                  <a:cubicBezTo>
                    <a:pt x="737" y="96"/>
                    <a:pt x="795" y="20"/>
                    <a:pt x="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634506" y="4362168"/>
              <a:ext cx="157849" cy="135423"/>
            </a:xfrm>
            <a:custGeom>
              <a:avLst/>
              <a:gdLst/>
              <a:ahLst/>
              <a:cxnLst/>
              <a:rect l="l" t="t" r="r" b="b"/>
              <a:pathLst>
                <a:path w="6011" h="5157" extrusionOk="0">
                  <a:moveTo>
                    <a:pt x="3436" y="1"/>
                  </a:moveTo>
                  <a:cubicBezTo>
                    <a:pt x="1149" y="1"/>
                    <a:pt x="0" y="2776"/>
                    <a:pt x="1618" y="4393"/>
                  </a:cubicBezTo>
                  <a:cubicBezTo>
                    <a:pt x="2145" y="4920"/>
                    <a:pt x="2791" y="5156"/>
                    <a:pt x="3424" y="5156"/>
                  </a:cubicBezTo>
                  <a:cubicBezTo>
                    <a:pt x="4746" y="5156"/>
                    <a:pt x="6011" y="4128"/>
                    <a:pt x="6011" y="2575"/>
                  </a:cubicBezTo>
                  <a:cubicBezTo>
                    <a:pt x="6011" y="1159"/>
                    <a:pt x="4862" y="10"/>
                    <a:pt x="34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29"/>
          <p:cNvSpPr txBox="1">
            <a:spLocks noGrp="1"/>
          </p:cNvSpPr>
          <p:nvPr>
            <p:ph type="title"/>
          </p:nvPr>
        </p:nvSpPr>
        <p:spPr>
          <a:xfrm>
            <a:off x="5944075" y="3383862"/>
            <a:ext cx="1862100" cy="7512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600" dirty="0"/>
              <a:t>I</a:t>
            </a:r>
            <a:r>
              <a:rPr lang="en" sz="2600" dirty="0"/>
              <a:t>nsurance</a:t>
            </a:r>
            <a:br>
              <a:rPr lang="en" sz="2600" dirty="0"/>
            </a:br>
            <a:r>
              <a:rPr lang="en" sz="2600" dirty="0"/>
              <a:t>Prediction</a:t>
            </a:r>
            <a:endParaRPr sz="2600" dirty="0"/>
          </a:p>
        </p:txBody>
      </p:sp>
      <p:pic>
        <p:nvPicPr>
          <p:cNvPr id="5" name="图片 4">
            <a:extLst>
              <a:ext uri="{FF2B5EF4-FFF2-40B4-BE49-F238E27FC236}">
                <a16:creationId xmlns:a16="http://schemas.microsoft.com/office/drawing/2014/main" id="{8ECCBDAE-5354-BE68-78FE-F7118C1082CA}"/>
              </a:ext>
            </a:extLst>
          </p:cNvPr>
          <p:cNvPicPr>
            <a:picLocks noChangeAspect="1"/>
          </p:cNvPicPr>
          <p:nvPr/>
        </p:nvPicPr>
        <p:blipFill>
          <a:blip r:embed="rId4"/>
          <a:stretch>
            <a:fillRect/>
          </a:stretch>
        </p:blipFill>
        <p:spPr>
          <a:xfrm>
            <a:off x="6375074" y="265060"/>
            <a:ext cx="3753111" cy="2864165"/>
          </a:xfrm>
          <a:prstGeom prst="rect">
            <a:avLst/>
          </a:prstGeom>
        </p:spPr>
      </p:pic>
      <p:pic>
        <p:nvPicPr>
          <p:cNvPr id="2" name="图片 1">
            <a:extLst>
              <a:ext uri="{FF2B5EF4-FFF2-40B4-BE49-F238E27FC236}">
                <a16:creationId xmlns:a16="http://schemas.microsoft.com/office/drawing/2014/main" id="{EF3F0255-4DB9-7C02-9657-62FBE54A7A43}"/>
              </a:ext>
            </a:extLst>
          </p:cNvPr>
          <p:cNvPicPr>
            <a:picLocks noChangeAspect="1"/>
          </p:cNvPicPr>
          <p:nvPr/>
        </p:nvPicPr>
        <p:blipFill>
          <a:blip r:embed="rId5"/>
          <a:stretch>
            <a:fillRect/>
          </a:stretch>
        </p:blipFill>
        <p:spPr>
          <a:xfrm>
            <a:off x="2013820" y="3072556"/>
            <a:ext cx="8172450" cy="21610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a:spLocks noGrp="1"/>
          </p:cNvSpPr>
          <p:nvPr>
            <p:ph type="body" idx="1"/>
          </p:nvPr>
        </p:nvSpPr>
        <p:spPr>
          <a:xfrm>
            <a:off x="544909" y="557089"/>
            <a:ext cx="8386820" cy="415370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sz="1400" b="1" dirty="0"/>
              <a:t>Dataset Variables:</a:t>
            </a:r>
          </a:p>
          <a:p>
            <a:pPr marL="285750" indent="-285750">
              <a:spcAft>
                <a:spcPts val="1600"/>
              </a:spcAft>
              <a:buClr>
                <a:schemeClr val="dk1"/>
              </a:buClr>
              <a:buSzPts val="1100"/>
            </a:pPr>
            <a:r>
              <a:rPr lang="en-US" sz="1400" dirty="0"/>
              <a:t>Customer Id-Identification number for the Policy holder</a:t>
            </a:r>
          </a:p>
          <a:p>
            <a:pPr marL="285750" indent="-285750">
              <a:spcAft>
                <a:spcPts val="1600"/>
              </a:spcAft>
              <a:buClr>
                <a:schemeClr val="dk1"/>
              </a:buClr>
              <a:buSzPts val="1100"/>
            </a:pPr>
            <a:r>
              <a:rPr lang="en-US" sz="1400" dirty="0" err="1"/>
              <a:t>YearOfObservation</a:t>
            </a:r>
            <a:r>
              <a:rPr lang="en-US" sz="1400" dirty="0"/>
              <a:t>-year of observation for the insured policy</a:t>
            </a:r>
          </a:p>
          <a:p>
            <a:pPr marL="285750" indent="-285750">
              <a:spcAft>
                <a:spcPts val="1600"/>
              </a:spcAft>
              <a:buClr>
                <a:schemeClr val="dk1"/>
              </a:buClr>
              <a:buSzPts val="1100"/>
            </a:pPr>
            <a:r>
              <a:rPr lang="en-US" sz="1400" dirty="0" err="1"/>
              <a:t>Insured_Period</a:t>
            </a:r>
            <a:r>
              <a:rPr lang="en-US" sz="1400" dirty="0"/>
              <a:t>-duration of insurance policy in Olusola Insurance</a:t>
            </a:r>
          </a:p>
          <a:p>
            <a:pPr marL="285750" indent="-285750">
              <a:spcAft>
                <a:spcPts val="1600"/>
              </a:spcAft>
              <a:buClr>
                <a:schemeClr val="dk1"/>
              </a:buClr>
              <a:buSzPts val="1100"/>
            </a:pPr>
            <a:r>
              <a:rPr lang="en-US" sz="1400" dirty="0"/>
              <a:t>Residential-is the building a residential building or not?</a:t>
            </a:r>
          </a:p>
          <a:p>
            <a:pPr marL="285750" indent="-285750">
              <a:spcAft>
                <a:spcPts val="1600"/>
              </a:spcAft>
              <a:buClr>
                <a:schemeClr val="dk1"/>
              </a:buClr>
              <a:buSzPts val="1100"/>
            </a:pPr>
            <a:r>
              <a:rPr lang="en-US" sz="1400" dirty="0" err="1"/>
              <a:t>Building_Painted</a:t>
            </a:r>
            <a:r>
              <a:rPr lang="en-US" sz="1400" dirty="0"/>
              <a:t>-is the building painted or not (N-Painted, V-Not Painted)</a:t>
            </a:r>
          </a:p>
          <a:p>
            <a:pPr marL="285750" indent="-285750">
              <a:spcAft>
                <a:spcPts val="1600"/>
              </a:spcAft>
              <a:buClr>
                <a:schemeClr val="dk1"/>
              </a:buClr>
              <a:buSzPts val="1100"/>
            </a:pPr>
            <a:r>
              <a:rPr lang="en-US" sz="1400" dirty="0" err="1"/>
              <a:t>Building_Fenced</a:t>
            </a:r>
            <a:r>
              <a:rPr lang="en-US" sz="1400" dirty="0"/>
              <a:t>-is the building fence or not (N-Fenced, V-Not Fenced)</a:t>
            </a:r>
          </a:p>
          <a:p>
            <a:pPr marL="285750" indent="-285750">
              <a:spcAft>
                <a:spcPts val="1600"/>
              </a:spcAft>
              <a:buClr>
                <a:schemeClr val="dk1"/>
              </a:buClr>
              <a:buSzPts val="1100"/>
            </a:pPr>
            <a:r>
              <a:rPr lang="en-US" sz="1400" dirty="0"/>
              <a:t>Garden-building has garden or not (V-has garden; O-no garden)</a:t>
            </a:r>
          </a:p>
          <a:p>
            <a:pPr marL="285750" indent="-285750">
              <a:spcAft>
                <a:spcPts val="1600"/>
              </a:spcAft>
              <a:buClr>
                <a:schemeClr val="dk1"/>
              </a:buClr>
              <a:buSzPts val="1100"/>
            </a:pPr>
            <a:r>
              <a:rPr lang="en-US" sz="1400" dirty="0"/>
              <a:t>Settlement-Area where the building is located. (R- rural area; U- urban area)</a:t>
            </a:r>
          </a:p>
          <a:p>
            <a:pPr marL="0" lvl="0" indent="0" algn="l" rtl="0">
              <a:spcBef>
                <a:spcPts val="0"/>
              </a:spcBef>
              <a:spcAft>
                <a:spcPts val="1600"/>
              </a:spcAft>
              <a:buClr>
                <a:schemeClr val="dk1"/>
              </a:buClr>
              <a:buSzPts val="1100"/>
              <a:buFont typeface="Arial"/>
              <a:buNone/>
            </a:pPr>
            <a:endParaRPr dirty="0"/>
          </a:p>
        </p:txBody>
      </p:sp>
      <p:sp>
        <p:nvSpPr>
          <p:cNvPr id="195" name="Google Shape;195;p29"/>
          <p:cNvSpPr txBox="1">
            <a:spLocks noGrp="1"/>
          </p:cNvSpPr>
          <p:nvPr>
            <p:ph type="title"/>
          </p:nvPr>
        </p:nvSpPr>
        <p:spPr>
          <a:xfrm>
            <a:off x="1951650" y="89245"/>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Dataset</a:t>
            </a:r>
            <a:endParaRPr dirty="0">
              <a:solidFill>
                <a:schemeClr val="accent5"/>
              </a:solidFill>
            </a:endParaRPr>
          </a:p>
        </p:txBody>
      </p:sp>
      <p:grpSp>
        <p:nvGrpSpPr>
          <p:cNvPr id="196" name="Google Shape;196;p29"/>
          <p:cNvGrpSpPr/>
          <p:nvPr/>
        </p:nvGrpSpPr>
        <p:grpSpPr>
          <a:xfrm>
            <a:off x="6261051" y="1756839"/>
            <a:ext cx="1228146" cy="1511671"/>
            <a:chOff x="3599318" y="4299590"/>
            <a:chExt cx="251098" cy="309028"/>
          </a:xfrm>
        </p:grpSpPr>
        <p:sp>
          <p:nvSpPr>
            <p:cNvPr id="197" name="Google Shape;197;p29"/>
            <p:cNvSpPr/>
            <p:nvPr/>
          </p:nvSpPr>
          <p:spPr>
            <a:xfrm>
              <a:off x="3599318" y="4299590"/>
              <a:ext cx="251098" cy="309028"/>
            </a:xfrm>
            <a:custGeom>
              <a:avLst/>
              <a:gdLst/>
              <a:ahLst/>
              <a:cxnLst/>
              <a:rect l="l" t="t" r="r" b="b"/>
              <a:pathLst>
                <a:path w="9562" h="11768" extrusionOk="0">
                  <a:moveTo>
                    <a:pt x="4748" y="1"/>
                  </a:moveTo>
                  <a:lnTo>
                    <a:pt x="144" y="919"/>
                  </a:lnTo>
                  <a:cubicBezTo>
                    <a:pt x="58" y="939"/>
                    <a:pt x="1" y="1015"/>
                    <a:pt x="1" y="1101"/>
                  </a:cubicBezTo>
                  <a:lnTo>
                    <a:pt x="1" y="7724"/>
                  </a:lnTo>
                  <a:cubicBezTo>
                    <a:pt x="1" y="7772"/>
                    <a:pt x="20" y="7829"/>
                    <a:pt x="68" y="7858"/>
                  </a:cubicBezTo>
                  <a:lnTo>
                    <a:pt x="4661" y="11724"/>
                  </a:lnTo>
                  <a:cubicBezTo>
                    <a:pt x="4695" y="11753"/>
                    <a:pt x="4738" y="11767"/>
                    <a:pt x="4781" y="11767"/>
                  </a:cubicBezTo>
                  <a:cubicBezTo>
                    <a:pt x="4824" y="11767"/>
                    <a:pt x="4867" y="11753"/>
                    <a:pt x="4901" y="11724"/>
                  </a:cubicBezTo>
                  <a:lnTo>
                    <a:pt x="9494" y="7858"/>
                  </a:lnTo>
                  <a:cubicBezTo>
                    <a:pt x="9533" y="7829"/>
                    <a:pt x="9561" y="7772"/>
                    <a:pt x="9561" y="7724"/>
                  </a:cubicBezTo>
                  <a:lnTo>
                    <a:pt x="9561" y="1101"/>
                  </a:lnTo>
                  <a:cubicBezTo>
                    <a:pt x="9561" y="1015"/>
                    <a:pt x="9494" y="939"/>
                    <a:pt x="9408" y="919"/>
                  </a:cubicBezTo>
                  <a:lnTo>
                    <a:pt x="48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3618672" y="4319206"/>
              <a:ext cx="212391" cy="264018"/>
            </a:xfrm>
            <a:custGeom>
              <a:avLst/>
              <a:gdLst/>
              <a:ahLst/>
              <a:cxnLst/>
              <a:rect l="l" t="t" r="r" b="b"/>
              <a:pathLst>
                <a:path w="8088" h="10054" extrusionOk="0">
                  <a:moveTo>
                    <a:pt x="4001" y="0"/>
                  </a:moveTo>
                  <a:lnTo>
                    <a:pt x="144" y="775"/>
                  </a:lnTo>
                  <a:cubicBezTo>
                    <a:pt x="58" y="794"/>
                    <a:pt x="1" y="871"/>
                    <a:pt x="1" y="957"/>
                  </a:cubicBezTo>
                  <a:lnTo>
                    <a:pt x="1" y="6632"/>
                  </a:lnTo>
                  <a:cubicBezTo>
                    <a:pt x="1" y="6680"/>
                    <a:pt x="29" y="6738"/>
                    <a:pt x="68" y="6766"/>
                  </a:cubicBezTo>
                  <a:lnTo>
                    <a:pt x="3924" y="10011"/>
                  </a:lnTo>
                  <a:cubicBezTo>
                    <a:pt x="3963" y="10039"/>
                    <a:pt x="4006" y="10054"/>
                    <a:pt x="4048" y="10054"/>
                  </a:cubicBezTo>
                  <a:cubicBezTo>
                    <a:pt x="4089" y="10054"/>
                    <a:pt x="4130" y="10039"/>
                    <a:pt x="4164" y="10011"/>
                  </a:cubicBezTo>
                  <a:lnTo>
                    <a:pt x="8020" y="6766"/>
                  </a:lnTo>
                  <a:cubicBezTo>
                    <a:pt x="8059" y="6728"/>
                    <a:pt x="8087" y="6680"/>
                    <a:pt x="8087" y="6623"/>
                  </a:cubicBezTo>
                  <a:lnTo>
                    <a:pt x="8087" y="957"/>
                  </a:lnTo>
                  <a:cubicBezTo>
                    <a:pt x="8087" y="871"/>
                    <a:pt x="8020" y="794"/>
                    <a:pt x="7934" y="775"/>
                  </a:cubicBezTo>
                  <a:lnTo>
                    <a:pt x="4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618672" y="4335777"/>
              <a:ext cx="118144" cy="247448"/>
            </a:xfrm>
            <a:custGeom>
              <a:avLst/>
              <a:gdLst/>
              <a:ahLst/>
              <a:cxnLst/>
              <a:rect l="l" t="t" r="r" b="b"/>
              <a:pathLst>
                <a:path w="4499" h="9423" extrusionOk="0">
                  <a:moveTo>
                    <a:pt x="881" y="1"/>
                  </a:moveTo>
                  <a:lnTo>
                    <a:pt x="144" y="144"/>
                  </a:lnTo>
                  <a:cubicBezTo>
                    <a:pt x="58" y="163"/>
                    <a:pt x="1" y="240"/>
                    <a:pt x="1" y="326"/>
                  </a:cubicBezTo>
                  <a:lnTo>
                    <a:pt x="1" y="6001"/>
                  </a:lnTo>
                  <a:cubicBezTo>
                    <a:pt x="1" y="6049"/>
                    <a:pt x="29" y="6097"/>
                    <a:pt x="68" y="6135"/>
                  </a:cubicBezTo>
                  <a:lnTo>
                    <a:pt x="3924" y="9380"/>
                  </a:lnTo>
                  <a:cubicBezTo>
                    <a:pt x="3963" y="9408"/>
                    <a:pt x="4006" y="9423"/>
                    <a:pt x="4048" y="9423"/>
                  </a:cubicBezTo>
                  <a:cubicBezTo>
                    <a:pt x="4089" y="9423"/>
                    <a:pt x="4130" y="9408"/>
                    <a:pt x="4164" y="9380"/>
                  </a:cubicBezTo>
                  <a:lnTo>
                    <a:pt x="4499" y="9092"/>
                  </a:lnTo>
                  <a:lnTo>
                    <a:pt x="795" y="6001"/>
                  </a:lnTo>
                  <a:cubicBezTo>
                    <a:pt x="757" y="5963"/>
                    <a:pt x="728" y="5906"/>
                    <a:pt x="737" y="5858"/>
                  </a:cubicBezTo>
                  <a:lnTo>
                    <a:pt x="737" y="183"/>
                  </a:lnTo>
                  <a:cubicBezTo>
                    <a:pt x="737" y="96"/>
                    <a:pt x="795" y="20"/>
                    <a:pt x="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634506" y="4362168"/>
              <a:ext cx="157849" cy="135423"/>
            </a:xfrm>
            <a:custGeom>
              <a:avLst/>
              <a:gdLst/>
              <a:ahLst/>
              <a:cxnLst/>
              <a:rect l="l" t="t" r="r" b="b"/>
              <a:pathLst>
                <a:path w="6011" h="5157" extrusionOk="0">
                  <a:moveTo>
                    <a:pt x="3436" y="1"/>
                  </a:moveTo>
                  <a:cubicBezTo>
                    <a:pt x="1149" y="1"/>
                    <a:pt x="0" y="2776"/>
                    <a:pt x="1618" y="4393"/>
                  </a:cubicBezTo>
                  <a:cubicBezTo>
                    <a:pt x="2145" y="4920"/>
                    <a:pt x="2791" y="5156"/>
                    <a:pt x="3424" y="5156"/>
                  </a:cubicBezTo>
                  <a:cubicBezTo>
                    <a:pt x="4746" y="5156"/>
                    <a:pt x="6011" y="4128"/>
                    <a:pt x="6011" y="2575"/>
                  </a:cubicBezTo>
                  <a:cubicBezTo>
                    <a:pt x="6011" y="1159"/>
                    <a:pt x="4862" y="10"/>
                    <a:pt x="34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29"/>
          <p:cNvSpPr txBox="1">
            <a:spLocks noGrp="1"/>
          </p:cNvSpPr>
          <p:nvPr>
            <p:ph type="title"/>
          </p:nvPr>
        </p:nvSpPr>
        <p:spPr>
          <a:xfrm>
            <a:off x="5944075" y="3383862"/>
            <a:ext cx="1862100" cy="7512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600" dirty="0"/>
              <a:t>I</a:t>
            </a:r>
            <a:r>
              <a:rPr lang="en" sz="2600" dirty="0"/>
              <a:t>nsurance</a:t>
            </a:r>
            <a:br>
              <a:rPr lang="en" sz="2600" dirty="0"/>
            </a:br>
            <a:r>
              <a:rPr lang="en" sz="2600" dirty="0"/>
              <a:t>Prediction</a:t>
            </a:r>
            <a:endParaRPr sz="2600" dirty="0"/>
          </a:p>
        </p:txBody>
      </p:sp>
    </p:spTree>
    <p:extLst>
      <p:ext uri="{BB962C8B-B14F-4D97-AF65-F5344CB8AC3E}">
        <p14:creationId xmlns:p14="http://schemas.microsoft.com/office/powerpoint/2010/main" val="1343025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a:spLocks noGrp="1"/>
          </p:cNvSpPr>
          <p:nvPr>
            <p:ph type="body" idx="1"/>
          </p:nvPr>
        </p:nvSpPr>
        <p:spPr>
          <a:xfrm>
            <a:off x="544909" y="557090"/>
            <a:ext cx="8386820" cy="357800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sz="1400" b="1" dirty="0"/>
              <a:t>Dataset Variables:</a:t>
            </a:r>
          </a:p>
          <a:p>
            <a:pPr marL="285750" indent="-285750">
              <a:spcAft>
                <a:spcPts val="1600"/>
              </a:spcAft>
              <a:buClr>
                <a:schemeClr val="dk1"/>
              </a:buClr>
              <a:buSzPts val="1100"/>
            </a:pPr>
            <a:r>
              <a:rPr lang="en-US" sz="1400" dirty="0"/>
              <a:t>Building Dimension-Size of the insured building in m2</a:t>
            </a:r>
          </a:p>
          <a:p>
            <a:pPr marL="285750" indent="-285750">
              <a:spcAft>
                <a:spcPts val="1600"/>
              </a:spcAft>
              <a:buClr>
                <a:schemeClr val="dk1"/>
              </a:buClr>
              <a:buSzPts val="1100"/>
            </a:pPr>
            <a:r>
              <a:rPr lang="en-US" sz="1400" dirty="0" err="1"/>
              <a:t>Building_Type</a:t>
            </a:r>
            <a:r>
              <a:rPr lang="en-US" sz="1400" dirty="0"/>
              <a:t>-The type of building </a:t>
            </a:r>
          </a:p>
          <a:p>
            <a:pPr marL="285750" indent="-285750">
              <a:spcAft>
                <a:spcPts val="1600"/>
              </a:spcAft>
              <a:buClr>
                <a:schemeClr val="dk1"/>
              </a:buClr>
              <a:buSzPts val="1100"/>
            </a:pPr>
            <a:r>
              <a:rPr lang="en-US" sz="1400" dirty="0" err="1"/>
              <a:t>Date_of_Occupancy</a:t>
            </a:r>
            <a:r>
              <a:rPr lang="en-US" sz="1400" dirty="0"/>
              <a:t>-date building was first occupied.</a:t>
            </a:r>
          </a:p>
          <a:p>
            <a:pPr marL="285750" indent="-285750">
              <a:spcAft>
                <a:spcPts val="1600"/>
              </a:spcAft>
              <a:buClr>
                <a:schemeClr val="dk1"/>
              </a:buClr>
              <a:buSzPts val="1100"/>
            </a:pPr>
            <a:r>
              <a:rPr lang="en-US" sz="1400" dirty="0" err="1"/>
              <a:t>NumberOfWindows</a:t>
            </a:r>
            <a:r>
              <a:rPr lang="en-US" sz="1400" dirty="0"/>
              <a:t>-number of windows in the building</a:t>
            </a:r>
          </a:p>
          <a:p>
            <a:pPr marL="285750" indent="-285750">
              <a:spcAft>
                <a:spcPts val="1600"/>
              </a:spcAft>
              <a:buClr>
                <a:schemeClr val="dk1"/>
              </a:buClr>
              <a:buSzPts val="1100"/>
            </a:pPr>
            <a:r>
              <a:rPr lang="en-US" sz="1400" dirty="0"/>
              <a:t>Geo Code-Geographical Code of the Insured building</a:t>
            </a:r>
          </a:p>
          <a:p>
            <a:pPr marL="285750" indent="-285750">
              <a:spcAft>
                <a:spcPts val="1600"/>
              </a:spcAft>
              <a:buClr>
                <a:schemeClr val="dk1"/>
              </a:buClr>
              <a:buSzPts val="1100"/>
            </a:pPr>
            <a:r>
              <a:rPr lang="en-US" sz="1400" dirty="0"/>
              <a:t>Claim-target variable. (0: no claim, 1: at least one claim over insured period).</a:t>
            </a:r>
          </a:p>
          <a:p>
            <a:pPr marL="0" lvl="0" indent="0" algn="l" rtl="0">
              <a:spcBef>
                <a:spcPts val="0"/>
              </a:spcBef>
              <a:spcAft>
                <a:spcPts val="1600"/>
              </a:spcAft>
              <a:buClr>
                <a:schemeClr val="dk1"/>
              </a:buClr>
              <a:buSzPts val="1100"/>
              <a:buFont typeface="Arial"/>
              <a:buNone/>
            </a:pPr>
            <a:endParaRPr lang="en-US" sz="1400" dirty="0"/>
          </a:p>
          <a:p>
            <a:pPr marL="0" lvl="0" indent="0" algn="l" rtl="0">
              <a:spcBef>
                <a:spcPts val="0"/>
              </a:spcBef>
              <a:spcAft>
                <a:spcPts val="1600"/>
              </a:spcAft>
              <a:buClr>
                <a:schemeClr val="dk1"/>
              </a:buClr>
              <a:buSzPts val="1100"/>
              <a:buFont typeface="Arial"/>
              <a:buNone/>
            </a:pPr>
            <a:endParaRPr dirty="0"/>
          </a:p>
        </p:txBody>
      </p:sp>
      <p:sp>
        <p:nvSpPr>
          <p:cNvPr id="195" name="Google Shape;195;p29"/>
          <p:cNvSpPr txBox="1">
            <a:spLocks noGrp="1"/>
          </p:cNvSpPr>
          <p:nvPr>
            <p:ph type="title"/>
          </p:nvPr>
        </p:nvSpPr>
        <p:spPr>
          <a:xfrm>
            <a:off x="1951650" y="89245"/>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Dataset</a:t>
            </a:r>
            <a:endParaRPr dirty="0">
              <a:solidFill>
                <a:schemeClr val="accent5"/>
              </a:solidFill>
            </a:endParaRPr>
          </a:p>
        </p:txBody>
      </p:sp>
      <p:grpSp>
        <p:nvGrpSpPr>
          <p:cNvPr id="196" name="Google Shape;196;p29"/>
          <p:cNvGrpSpPr/>
          <p:nvPr/>
        </p:nvGrpSpPr>
        <p:grpSpPr>
          <a:xfrm>
            <a:off x="6261051" y="1756839"/>
            <a:ext cx="1228146" cy="1511671"/>
            <a:chOff x="3599318" y="4299590"/>
            <a:chExt cx="251098" cy="309028"/>
          </a:xfrm>
        </p:grpSpPr>
        <p:sp>
          <p:nvSpPr>
            <p:cNvPr id="197" name="Google Shape;197;p29"/>
            <p:cNvSpPr/>
            <p:nvPr/>
          </p:nvSpPr>
          <p:spPr>
            <a:xfrm>
              <a:off x="3599318" y="4299590"/>
              <a:ext cx="251098" cy="309028"/>
            </a:xfrm>
            <a:custGeom>
              <a:avLst/>
              <a:gdLst/>
              <a:ahLst/>
              <a:cxnLst/>
              <a:rect l="l" t="t" r="r" b="b"/>
              <a:pathLst>
                <a:path w="9562" h="11768" extrusionOk="0">
                  <a:moveTo>
                    <a:pt x="4748" y="1"/>
                  </a:moveTo>
                  <a:lnTo>
                    <a:pt x="144" y="919"/>
                  </a:lnTo>
                  <a:cubicBezTo>
                    <a:pt x="58" y="939"/>
                    <a:pt x="1" y="1015"/>
                    <a:pt x="1" y="1101"/>
                  </a:cubicBezTo>
                  <a:lnTo>
                    <a:pt x="1" y="7724"/>
                  </a:lnTo>
                  <a:cubicBezTo>
                    <a:pt x="1" y="7772"/>
                    <a:pt x="20" y="7829"/>
                    <a:pt x="68" y="7858"/>
                  </a:cubicBezTo>
                  <a:lnTo>
                    <a:pt x="4661" y="11724"/>
                  </a:lnTo>
                  <a:cubicBezTo>
                    <a:pt x="4695" y="11753"/>
                    <a:pt x="4738" y="11767"/>
                    <a:pt x="4781" y="11767"/>
                  </a:cubicBezTo>
                  <a:cubicBezTo>
                    <a:pt x="4824" y="11767"/>
                    <a:pt x="4867" y="11753"/>
                    <a:pt x="4901" y="11724"/>
                  </a:cubicBezTo>
                  <a:lnTo>
                    <a:pt x="9494" y="7858"/>
                  </a:lnTo>
                  <a:cubicBezTo>
                    <a:pt x="9533" y="7829"/>
                    <a:pt x="9561" y="7772"/>
                    <a:pt x="9561" y="7724"/>
                  </a:cubicBezTo>
                  <a:lnTo>
                    <a:pt x="9561" y="1101"/>
                  </a:lnTo>
                  <a:cubicBezTo>
                    <a:pt x="9561" y="1015"/>
                    <a:pt x="9494" y="939"/>
                    <a:pt x="9408" y="919"/>
                  </a:cubicBezTo>
                  <a:lnTo>
                    <a:pt x="48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3618672" y="4319206"/>
              <a:ext cx="212391" cy="264018"/>
            </a:xfrm>
            <a:custGeom>
              <a:avLst/>
              <a:gdLst/>
              <a:ahLst/>
              <a:cxnLst/>
              <a:rect l="l" t="t" r="r" b="b"/>
              <a:pathLst>
                <a:path w="8088" h="10054" extrusionOk="0">
                  <a:moveTo>
                    <a:pt x="4001" y="0"/>
                  </a:moveTo>
                  <a:lnTo>
                    <a:pt x="144" y="775"/>
                  </a:lnTo>
                  <a:cubicBezTo>
                    <a:pt x="58" y="794"/>
                    <a:pt x="1" y="871"/>
                    <a:pt x="1" y="957"/>
                  </a:cubicBezTo>
                  <a:lnTo>
                    <a:pt x="1" y="6632"/>
                  </a:lnTo>
                  <a:cubicBezTo>
                    <a:pt x="1" y="6680"/>
                    <a:pt x="29" y="6738"/>
                    <a:pt x="68" y="6766"/>
                  </a:cubicBezTo>
                  <a:lnTo>
                    <a:pt x="3924" y="10011"/>
                  </a:lnTo>
                  <a:cubicBezTo>
                    <a:pt x="3963" y="10039"/>
                    <a:pt x="4006" y="10054"/>
                    <a:pt x="4048" y="10054"/>
                  </a:cubicBezTo>
                  <a:cubicBezTo>
                    <a:pt x="4089" y="10054"/>
                    <a:pt x="4130" y="10039"/>
                    <a:pt x="4164" y="10011"/>
                  </a:cubicBezTo>
                  <a:lnTo>
                    <a:pt x="8020" y="6766"/>
                  </a:lnTo>
                  <a:cubicBezTo>
                    <a:pt x="8059" y="6728"/>
                    <a:pt x="8087" y="6680"/>
                    <a:pt x="8087" y="6623"/>
                  </a:cubicBezTo>
                  <a:lnTo>
                    <a:pt x="8087" y="957"/>
                  </a:lnTo>
                  <a:cubicBezTo>
                    <a:pt x="8087" y="871"/>
                    <a:pt x="8020" y="794"/>
                    <a:pt x="7934" y="775"/>
                  </a:cubicBezTo>
                  <a:lnTo>
                    <a:pt x="4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618672" y="4335777"/>
              <a:ext cx="118144" cy="247448"/>
            </a:xfrm>
            <a:custGeom>
              <a:avLst/>
              <a:gdLst/>
              <a:ahLst/>
              <a:cxnLst/>
              <a:rect l="l" t="t" r="r" b="b"/>
              <a:pathLst>
                <a:path w="4499" h="9423" extrusionOk="0">
                  <a:moveTo>
                    <a:pt x="881" y="1"/>
                  </a:moveTo>
                  <a:lnTo>
                    <a:pt x="144" y="144"/>
                  </a:lnTo>
                  <a:cubicBezTo>
                    <a:pt x="58" y="163"/>
                    <a:pt x="1" y="240"/>
                    <a:pt x="1" y="326"/>
                  </a:cubicBezTo>
                  <a:lnTo>
                    <a:pt x="1" y="6001"/>
                  </a:lnTo>
                  <a:cubicBezTo>
                    <a:pt x="1" y="6049"/>
                    <a:pt x="29" y="6097"/>
                    <a:pt x="68" y="6135"/>
                  </a:cubicBezTo>
                  <a:lnTo>
                    <a:pt x="3924" y="9380"/>
                  </a:lnTo>
                  <a:cubicBezTo>
                    <a:pt x="3963" y="9408"/>
                    <a:pt x="4006" y="9423"/>
                    <a:pt x="4048" y="9423"/>
                  </a:cubicBezTo>
                  <a:cubicBezTo>
                    <a:pt x="4089" y="9423"/>
                    <a:pt x="4130" y="9408"/>
                    <a:pt x="4164" y="9380"/>
                  </a:cubicBezTo>
                  <a:lnTo>
                    <a:pt x="4499" y="9092"/>
                  </a:lnTo>
                  <a:lnTo>
                    <a:pt x="795" y="6001"/>
                  </a:lnTo>
                  <a:cubicBezTo>
                    <a:pt x="757" y="5963"/>
                    <a:pt x="728" y="5906"/>
                    <a:pt x="737" y="5858"/>
                  </a:cubicBezTo>
                  <a:lnTo>
                    <a:pt x="737" y="183"/>
                  </a:lnTo>
                  <a:cubicBezTo>
                    <a:pt x="737" y="96"/>
                    <a:pt x="795" y="20"/>
                    <a:pt x="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634506" y="4362168"/>
              <a:ext cx="157849" cy="135423"/>
            </a:xfrm>
            <a:custGeom>
              <a:avLst/>
              <a:gdLst/>
              <a:ahLst/>
              <a:cxnLst/>
              <a:rect l="l" t="t" r="r" b="b"/>
              <a:pathLst>
                <a:path w="6011" h="5157" extrusionOk="0">
                  <a:moveTo>
                    <a:pt x="3436" y="1"/>
                  </a:moveTo>
                  <a:cubicBezTo>
                    <a:pt x="1149" y="1"/>
                    <a:pt x="0" y="2776"/>
                    <a:pt x="1618" y="4393"/>
                  </a:cubicBezTo>
                  <a:cubicBezTo>
                    <a:pt x="2145" y="4920"/>
                    <a:pt x="2791" y="5156"/>
                    <a:pt x="3424" y="5156"/>
                  </a:cubicBezTo>
                  <a:cubicBezTo>
                    <a:pt x="4746" y="5156"/>
                    <a:pt x="6011" y="4128"/>
                    <a:pt x="6011" y="2575"/>
                  </a:cubicBezTo>
                  <a:cubicBezTo>
                    <a:pt x="6011" y="1159"/>
                    <a:pt x="4862" y="10"/>
                    <a:pt x="34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29"/>
          <p:cNvSpPr txBox="1">
            <a:spLocks noGrp="1"/>
          </p:cNvSpPr>
          <p:nvPr>
            <p:ph type="title"/>
          </p:nvPr>
        </p:nvSpPr>
        <p:spPr>
          <a:xfrm>
            <a:off x="5944075" y="3383862"/>
            <a:ext cx="1862100" cy="7512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600" dirty="0"/>
              <a:t>I</a:t>
            </a:r>
            <a:r>
              <a:rPr lang="en" sz="2600" dirty="0"/>
              <a:t>nsurance</a:t>
            </a:r>
            <a:br>
              <a:rPr lang="en" sz="2600" dirty="0"/>
            </a:br>
            <a:r>
              <a:rPr lang="en" sz="2600" dirty="0"/>
              <a:t>Prediction</a:t>
            </a:r>
            <a:endParaRPr sz="2600" dirty="0"/>
          </a:p>
        </p:txBody>
      </p:sp>
    </p:spTree>
    <p:extLst>
      <p:ext uri="{BB962C8B-B14F-4D97-AF65-F5344CB8AC3E}">
        <p14:creationId xmlns:p14="http://schemas.microsoft.com/office/powerpoint/2010/main" val="6466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4" name="Google Shape;334;p32"/>
          <p:cNvSpPr txBox="1">
            <a:spLocks noGrp="1"/>
          </p:cNvSpPr>
          <p:nvPr>
            <p:ph type="body" idx="2"/>
          </p:nvPr>
        </p:nvSpPr>
        <p:spPr>
          <a:xfrm>
            <a:off x="3967843" y="1371600"/>
            <a:ext cx="4914900" cy="324255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dirty="0"/>
              <a:t>Data consists of both categorical and numerical data</a:t>
            </a:r>
          </a:p>
          <a:p>
            <a:pPr marL="457200" lvl="0" indent="-317500" algn="l" rtl="0">
              <a:spcBef>
                <a:spcPts val="0"/>
              </a:spcBef>
              <a:spcAft>
                <a:spcPts val="0"/>
              </a:spcAft>
              <a:buSzPts val="1400"/>
              <a:buChar char="●"/>
            </a:pPr>
            <a:r>
              <a:rPr lang="en-US" dirty="0"/>
              <a:t>Sorted the data by customer ID and deleted duplicate </a:t>
            </a:r>
            <a:r>
              <a:rPr lang="en-US" altLang="zh-CN" dirty="0"/>
              <a:t>records </a:t>
            </a:r>
            <a:r>
              <a:rPr lang="en-US" dirty="0"/>
              <a:t>based on customer ID</a:t>
            </a:r>
          </a:p>
          <a:p>
            <a:pPr marL="457200" lvl="0" indent="-317500" algn="l" rtl="0">
              <a:spcBef>
                <a:spcPts val="1000"/>
              </a:spcBef>
              <a:spcAft>
                <a:spcPts val="0"/>
              </a:spcAft>
              <a:buSzPts val="1400"/>
              <a:buChar char="●"/>
            </a:pPr>
            <a:r>
              <a:rPr lang="en-US" dirty="0"/>
              <a:t>Categorial columns such as “</a:t>
            </a:r>
            <a:r>
              <a:rPr lang="en-US" dirty="0" err="1"/>
              <a:t>Building_Painted</a:t>
            </a:r>
            <a:r>
              <a:rPr lang="en-US" dirty="0"/>
              <a:t>”, “</a:t>
            </a:r>
            <a:r>
              <a:rPr lang="en-US" dirty="0" err="1"/>
              <a:t>Building_Fenced</a:t>
            </a:r>
            <a:r>
              <a:rPr lang="en-US" dirty="0"/>
              <a:t>”,  “Garden”, “Settlement” were replaced by full text</a:t>
            </a:r>
          </a:p>
          <a:p>
            <a:pPr marL="457200" lvl="0" indent="-317500" algn="l" rtl="0">
              <a:spcBef>
                <a:spcPts val="1000"/>
              </a:spcBef>
              <a:spcAft>
                <a:spcPts val="0"/>
              </a:spcAft>
              <a:buSzPts val="1400"/>
              <a:buChar char="●"/>
            </a:pPr>
            <a:r>
              <a:rPr lang="en-US" dirty="0"/>
              <a:t>Removed punctuation from “</a:t>
            </a:r>
            <a:r>
              <a:rPr lang="en-US" dirty="0" err="1"/>
              <a:t>NumberOfWindows</a:t>
            </a:r>
            <a:r>
              <a:rPr lang="en-US" dirty="0"/>
              <a:t>”</a:t>
            </a:r>
            <a:endParaRPr dirty="0"/>
          </a:p>
          <a:p>
            <a:pPr marL="457200" lvl="0" indent="-317500" algn="l" rtl="0">
              <a:spcBef>
                <a:spcPts val="1000"/>
              </a:spcBef>
              <a:spcAft>
                <a:spcPts val="1000"/>
              </a:spcAft>
              <a:buSzPts val="1400"/>
              <a:buChar char="●"/>
            </a:pPr>
            <a:r>
              <a:rPr lang="en-US" dirty="0"/>
              <a:t>Converted “Building Dimension” and “'Date of occupancy” from float to int for further analysis</a:t>
            </a:r>
            <a:endParaRPr dirty="0"/>
          </a:p>
        </p:txBody>
      </p:sp>
      <p:sp>
        <p:nvSpPr>
          <p:cNvPr id="335" name="Google Shape;335;p32"/>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Preprocessing</a:t>
            </a:r>
            <a:endParaRPr dirty="0"/>
          </a:p>
        </p:txBody>
      </p:sp>
      <p:pic>
        <p:nvPicPr>
          <p:cNvPr id="336" name="Google Shape;336;p32"/>
          <p:cNvPicPr preferRelativeResize="0"/>
          <p:nvPr/>
        </p:nvPicPr>
        <p:blipFill rotWithShape="1">
          <a:blip r:embed="rId3">
            <a:alphaModFix/>
          </a:blip>
          <a:srcRect l="6893" r="7679"/>
          <a:stretch/>
        </p:blipFill>
        <p:spPr>
          <a:xfrm>
            <a:off x="0" y="1516500"/>
            <a:ext cx="3831874" cy="29943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1"/>
          <p:cNvSpPr txBox="1">
            <a:spLocks noGrp="1"/>
          </p:cNvSpPr>
          <p:nvPr>
            <p:ph type="title" idx="6"/>
          </p:nvPr>
        </p:nvSpPr>
        <p:spPr>
          <a:xfrm>
            <a:off x="1951650" y="113450"/>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EDA-Some Meaningful insights</a:t>
            </a:r>
            <a:endParaRPr dirty="0"/>
          </a:p>
        </p:txBody>
      </p:sp>
      <p:sp>
        <p:nvSpPr>
          <p:cNvPr id="28" name="文本框 27">
            <a:extLst>
              <a:ext uri="{FF2B5EF4-FFF2-40B4-BE49-F238E27FC236}">
                <a16:creationId xmlns:a16="http://schemas.microsoft.com/office/drawing/2014/main" id="{AAC7D503-AB95-C153-3B0E-8B9EF78E810E}"/>
              </a:ext>
            </a:extLst>
          </p:cNvPr>
          <p:cNvSpPr txBox="1"/>
          <p:nvPr/>
        </p:nvSpPr>
        <p:spPr>
          <a:xfrm>
            <a:off x="1363436" y="686150"/>
            <a:ext cx="6931477" cy="677108"/>
          </a:xfrm>
          <a:prstGeom prst="rect">
            <a:avLst/>
          </a:prstGeom>
          <a:noFill/>
        </p:spPr>
        <p:txBody>
          <a:bodyPr wrap="square" rtlCol="0">
            <a:spAutoFit/>
          </a:bodyPr>
          <a:lstStyle/>
          <a:p>
            <a:pPr marL="152400" indent="0">
              <a:buNone/>
            </a:pPr>
            <a:r>
              <a:rPr lang="en-US" altLang="zh-CN" sz="2400" dirty="0"/>
              <a:t> </a:t>
            </a:r>
            <a:r>
              <a:rPr lang="en-US" altLang="zh-CN" sz="2400" dirty="0">
                <a:solidFill>
                  <a:srgbClr val="FF0000"/>
                </a:solidFill>
              </a:rPr>
              <a:t>Bivariate and Multivariate Analysis</a:t>
            </a:r>
            <a:r>
              <a:rPr lang="en-US" altLang="zh-CN" dirty="0">
                <a:solidFill>
                  <a:srgbClr val="FF0000"/>
                </a:solidFill>
              </a:rPr>
              <a:t>:</a:t>
            </a:r>
          </a:p>
          <a:p>
            <a:pPr marL="152400" indent="0">
              <a:buNone/>
            </a:pPr>
            <a:r>
              <a:rPr lang="en-US" altLang="zh-CN" dirty="0"/>
              <a:t>  Correlation of independent variable with target variable</a:t>
            </a:r>
          </a:p>
        </p:txBody>
      </p:sp>
      <p:pic>
        <p:nvPicPr>
          <p:cNvPr id="4" name="图片 3">
            <a:extLst>
              <a:ext uri="{FF2B5EF4-FFF2-40B4-BE49-F238E27FC236}">
                <a16:creationId xmlns:a16="http://schemas.microsoft.com/office/drawing/2014/main" id="{4456C4EC-75E6-AE0F-8644-9CE6C8C8CFD0}"/>
              </a:ext>
            </a:extLst>
          </p:cNvPr>
          <p:cNvPicPr>
            <a:picLocks noChangeAspect="1"/>
          </p:cNvPicPr>
          <p:nvPr/>
        </p:nvPicPr>
        <p:blipFill>
          <a:blip r:embed="rId3"/>
          <a:stretch>
            <a:fillRect/>
          </a:stretch>
        </p:blipFill>
        <p:spPr>
          <a:xfrm>
            <a:off x="538842" y="1600970"/>
            <a:ext cx="8303079" cy="3305766"/>
          </a:xfrm>
          <a:prstGeom prst="rect">
            <a:avLst/>
          </a:prstGeom>
        </p:spPr>
      </p:pic>
    </p:spTree>
  </p:cSld>
  <p:clrMapOvr>
    <a:masterClrMapping/>
  </p:clrMapOvr>
</p:sld>
</file>

<file path=ppt/theme/theme1.xml><?xml version="1.0" encoding="utf-8"?>
<a:theme xmlns:a="http://schemas.openxmlformats.org/drawingml/2006/main" name="Insurance Consulting">
  <a:themeElements>
    <a:clrScheme name="Simple Light">
      <a:dk1>
        <a:srgbClr val="000000"/>
      </a:dk1>
      <a:lt1>
        <a:srgbClr val="FFFFFF"/>
      </a:lt1>
      <a:dk2>
        <a:srgbClr val="494F70"/>
      </a:dk2>
      <a:lt2>
        <a:srgbClr val="434343"/>
      </a:lt2>
      <a:accent1>
        <a:srgbClr val="FBA26D"/>
      </a:accent1>
      <a:accent2>
        <a:srgbClr val="F05988"/>
      </a:accent2>
      <a:accent3>
        <a:srgbClr val="55BCBD"/>
      </a:accent3>
      <a:accent4>
        <a:srgbClr val="FAE2CA"/>
      </a:accent4>
      <a:accent5>
        <a:srgbClr val="1C6274"/>
      </a:accent5>
      <a:accent6>
        <a:srgbClr val="FFFFFF"/>
      </a:accent6>
      <a:hlink>
        <a:srgbClr val="1C627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421</TotalTime>
  <Words>658</Words>
  <Application>Microsoft Office PowerPoint</Application>
  <PresentationFormat>全屏显示(16:9)</PresentationFormat>
  <Paragraphs>88</Paragraphs>
  <Slides>16</Slides>
  <Notes>16</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16</vt:i4>
      </vt:variant>
    </vt:vector>
  </HeadingPairs>
  <TitlesOfParts>
    <vt:vector size="21" baseType="lpstr">
      <vt:lpstr>Arial</vt:lpstr>
      <vt:lpstr>Staatliches</vt:lpstr>
      <vt:lpstr>Oxygen</vt:lpstr>
      <vt:lpstr>等线</vt:lpstr>
      <vt:lpstr>Insurance Consulting</vt:lpstr>
      <vt:lpstr>construction INSURANCE prediction</vt:lpstr>
      <vt:lpstr>PowerPoint 演示文稿</vt:lpstr>
      <vt:lpstr>PowerPoint 演示文稿</vt:lpstr>
      <vt:lpstr>PowerPoint 演示文稿</vt:lpstr>
      <vt:lpstr>Dataset</vt:lpstr>
      <vt:lpstr>Dataset</vt:lpstr>
      <vt:lpstr>Dataset</vt:lpstr>
      <vt:lpstr>Data Preprocessing</vt:lpstr>
      <vt:lpstr>EDA-Some Meaningful insights</vt:lpstr>
      <vt:lpstr>EDA-Some Meaningful insights</vt:lpstr>
      <vt:lpstr>EDA-Some Meaningful insights</vt:lpstr>
      <vt:lpstr>EDA-Some Meaningful insights</vt:lpstr>
      <vt:lpstr>EDA-Some Meaningful insights</vt:lpstr>
      <vt:lpstr>Methodology</vt:lpstr>
      <vt:lpstr>Methodology</vt:lpstr>
      <vt:lpstr>Methodology-AUC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 INSURANCE Prediction</dc:title>
  <cp:lastModifiedBy>Du</cp:lastModifiedBy>
  <cp:revision>81</cp:revision>
  <dcterms:modified xsi:type="dcterms:W3CDTF">2023-04-01T18:11:57Z</dcterms:modified>
</cp:coreProperties>
</file>